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sldIdLst>
    <p:sldId id="256" r:id="rId2"/>
    <p:sldId id="257" r:id="rId3"/>
    <p:sldId id="258" r:id="rId4"/>
    <p:sldId id="260" r:id="rId5"/>
    <p:sldId id="259" r:id="rId6"/>
    <p:sldId id="261" r:id="rId7"/>
    <p:sldId id="262" r:id="rId8"/>
    <p:sldId id="271" r:id="rId9"/>
    <p:sldId id="272" r:id="rId10"/>
    <p:sldId id="273" r:id="rId11"/>
    <p:sldId id="263" r:id="rId12"/>
    <p:sldId id="264" r:id="rId13"/>
    <p:sldId id="265" r:id="rId14"/>
    <p:sldId id="266" r:id="rId15"/>
    <p:sldId id="267" r:id="rId16"/>
    <p:sldId id="268" r:id="rId17"/>
    <p:sldId id="269" r:id="rId18"/>
    <p:sldId id="270"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15"/>
    <p:restoredTop sz="94625"/>
  </p:normalViewPr>
  <p:slideViewPr>
    <p:cSldViewPr snapToGrid="0" snapToObjects="1">
      <p:cViewPr varScale="1">
        <p:scale>
          <a:sx n="116" d="100"/>
          <a:sy n="116" d="100"/>
        </p:scale>
        <p:origin x="6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extLst>
                <a:ext uri="{28A0092B-C50C-407E-A947-70E740481C1C}">
                  <a14:useLocalDpi xmlns:a14="http://schemas.microsoft.com/office/drawing/2010/main" val="0"/>
                </a:ext>
              </a:extLst>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6B4BDBB4-67F8-384C-8E9D-D94E2458AEB0}" type="datetimeFigureOut">
              <a:rPr kumimoji="1" lang="zh-CN" altLang="en-US" smtClean="0"/>
              <a:t>2021/5/5</a:t>
            </a:fld>
            <a:endParaRPr kumimoji="1" lang="zh-CN" alt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kumimoji="1" lang="zh-CN" alt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B3975FDE-0EF9-1643-A099-83557B259B6E}" type="slidenum">
              <a:rPr kumimoji="1" lang="zh-CN" altLang="en-US" smtClean="0"/>
              <a:t>‹#›</a:t>
            </a:fld>
            <a:endParaRPr kumimoji="1" lang="zh-CN" altLang="en-US"/>
          </a:p>
        </p:txBody>
      </p:sp>
    </p:spTree>
    <p:extLst>
      <p:ext uri="{BB962C8B-B14F-4D97-AF65-F5344CB8AC3E}">
        <p14:creationId xmlns:p14="http://schemas.microsoft.com/office/powerpoint/2010/main" val="320317621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6B4BDBB4-67F8-384C-8E9D-D94E2458AEB0}" type="datetimeFigureOut">
              <a:rPr kumimoji="1" lang="zh-CN" altLang="en-US" smtClean="0"/>
              <a:t>2021/5/5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3975FDE-0EF9-1643-A099-83557B259B6E}" type="slidenum">
              <a:rPr kumimoji="1" lang="zh-CN" altLang="en-US" smtClean="0"/>
              <a:t>‹#›</a:t>
            </a:fld>
            <a:endParaRPr kumimoji="1" lang="zh-CN" altLang="en-US"/>
          </a:p>
        </p:txBody>
      </p:sp>
    </p:spTree>
    <p:extLst>
      <p:ext uri="{BB962C8B-B14F-4D97-AF65-F5344CB8AC3E}">
        <p14:creationId xmlns:p14="http://schemas.microsoft.com/office/powerpoint/2010/main" val="1024806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6B4BDBB4-67F8-384C-8E9D-D94E2458AEB0}" type="datetimeFigureOut">
              <a:rPr kumimoji="1" lang="zh-CN" altLang="en-US" smtClean="0"/>
              <a:t>2021/5/5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3975FDE-0EF9-1643-A099-83557B259B6E}" type="slidenum">
              <a:rPr kumimoji="1" lang="zh-CN" altLang="en-US" smtClean="0"/>
              <a:t>‹#›</a:t>
            </a:fld>
            <a:endParaRPr kumimoji="1" lang="zh-CN" altLang="en-US"/>
          </a:p>
        </p:txBody>
      </p:sp>
    </p:spTree>
    <p:extLst>
      <p:ext uri="{BB962C8B-B14F-4D97-AF65-F5344CB8AC3E}">
        <p14:creationId xmlns:p14="http://schemas.microsoft.com/office/powerpoint/2010/main" val="1996327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6B4BDBB4-67F8-384C-8E9D-D94E2458AEB0}" type="datetimeFigureOut">
              <a:rPr kumimoji="1" lang="zh-CN" altLang="en-US" smtClean="0"/>
              <a:t>2021/5/5</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B3975FDE-0EF9-1643-A099-83557B259B6E}" type="slidenum">
              <a:rPr kumimoji="1" lang="zh-CN" altLang="en-US" smtClean="0"/>
              <a:t>‹#›</a:t>
            </a:fld>
            <a:endParaRPr kumimoji="1" lang="zh-CN" altLang="en-US"/>
          </a:p>
        </p:txBody>
      </p:sp>
    </p:spTree>
    <p:extLst>
      <p:ext uri="{BB962C8B-B14F-4D97-AF65-F5344CB8AC3E}">
        <p14:creationId xmlns:p14="http://schemas.microsoft.com/office/powerpoint/2010/main" val="2412494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extLst>
                <a:ext uri="{28A0092B-C50C-407E-A947-70E740481C1C}">
                  <a14:useLocalDpi xmlns:a14="http://schemas.microsoft.com/office/drawing/2010/main" val="0"/>
                </a:ext>
              </a:extLst>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6B4BDBB4-67F8-384C-8E9D-D94E2458AEB0}" type="datetimeFigureOut">
              <a:rPr kumimoji="1" lang="zh-CN" altLang="en-US" smtClean="0"/>
              <a:t>2021/5/5</a:t>
            </a:fld>
            <a:endParaRPr kumimoji="1" lang="zh-CN" alt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kumimoji="1" lang="zh-CN" altLang="en-US"/>
          </a:p>
        </p:txBody>
      </p:sp>
      <p:sp>
        <p:nvSpPr>
          <p:cNvPr id="6" name="Slide Number Placeholder 5"/>
          <p:cNvSpPr>
            <a:spLocks noGrp="1"/>
          </p:cNvSpPr>
          <p:nvPr>
            <p:ph type="sldNum" sz="quarter" idx="12"/>
          </p:nvPr>
        </p:nvSpPr>
        <p:spPr>
          <a:xfrm>
            <a:off x="8604504" y="5211060"/>
            <a:ext cx="2112264" cy="228600"/>
          </a:xfrm>
        </p:spPr>
        <p:txBody>
          <a:bodyPr/>
          <a:lstStyle/>
          <a:p>
            <a:fld id="{B3975FDE-0EF9-1643-A099-83557B259B6E}" type="slidenum">
              <a:rPr kumimoji="1" lang="zh-CN" altLang="en-US" smtClean="0"/>
              <a:t>‹#›</a:t>
            </a:fld>
            <a:endParaRPr kumimoji="1" lang="zh-CN" altLang="en-US"/>
          </a:p>
        </p:txBody>
      </p:sp>
    </p:spTree>
    <p:extLst>
      <p:ext uri="{BB962C8B-B14F-4D97-AF65-F5344CB8AC3E}">
        <p14:creationId xmlns:p14="http://schemas.microsoft.com/office/powerpoint/2010/main" val="283916380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6B4BDBB4-67F8-384C-8E9D-D94E2458AEB0}" type="datetimeFigureOut">
              <a:rPr kumimoji="1" lang="zh-CN" altLang="en-US" smtClean="0"/>
              <a:t>2021/5/5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3975FDE-0EF9-1643-A099-83557B259B6E}" type="slidenum">
              <a:rPr kumimoji="1" lang="zh-CN" altLang="en-US" smtClean="0"/>
              <a:t>‹#›</a:t>
            </a:fld>
            <a:endParaRPr kumimoji="1" lang="zh-CN" altLang="en-US"/>
          </a:p>
        </p:txBody>
      </p:sp>
    </p:spTree>
    <p:extLst>
      <p:ext uri="{BB962C8B-B14F-4D97-AF65-F5344CB8AC3E}">
        <p14:creationId xmlns:p14="http://schemas.microsoft.com/office/powerpoint/2010/main" val="44963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6B4BDBB4-67F8-384C-8E9D-D94E2458AEB0}" type="datetimeFigureOut">
              <a:rPr kumimoji="1" lang="zh-CN" altLang="en-US" smtClean="0"/>
              <a:t>2021/5/5</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B3975FDE-0EF9-1643-A099-83557B259B6E}" type="slidenum">
              <a:rPr kumimoji="1" lang="zh-CN" altLang="en-US" smtClean="0"/>
              <a:t>‹#›</a:t>
            </a:fld>
            <a:endParaRPr kumimoji="1" lang="zh-CN" altLang="en-US"/>
          </a:p>
        </p:txBody>
      </p:sp>
    </p:spTree>
    <p:extLst>
      <p:ext uri="{BB962C8B-B14F-4D97-AF65-F5344CB8AC3E}">
        <p14:creationId xmlns:p14="http://schemas.microsoft.com/office/powerpoint/2010/main" val="64908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B4BDBB4-67F8-384C-8E9D-D94E2458AEB0}" type="datetimeFigureOut">
              <a:rPr kumimoji="1" lang="zh-CN" altLang="en-US" smtClean="0"/>
              <a:t>2021/5/5</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B3975FDE-0EF9-1643-A099-83557B259B6E}" type="slidenum">
              <a:rPr kumimoji="1" lang="zh-CN" altLang="en-US" smtClean="0"/>
              <a:t>‹#›</a:t>
            </a:fld>
            <a:endParaRPr kumimoji="1" lang="zh-CN" altLang="en-US"/>
          </a:p>
        </p:txBody>
      </p:sp>
    </p:spTree>
    <p:extLst>
      <p:ext uri="{BB962C8B-B14F-4D97-AF65-F5344CB8AC3E}">
        <p14:creationId xmlns:p14="http://schemas.microsoft.com/office/powerpoint/2010/main" val="3741451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4BDBB4-67F8-384C-8E9D-D94E2458AEB0}" type="datetimeFigureOut">
              <a:rPr kumimoji="1" lang="zh-CN" altLang="en-US" smtClean="0"/>
              <a:t>2021/5/5</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B3975FDE-0EF9-1643-A099-83557B259B6E}" type="slidenum">
              <a:rPr kumimoji="1" lang="zh-CN" altLang="en-US" smtClean="0"/>
              <a:t>‹#›</a:t>
            </a:fld>
            <a:endParaRPr kumimoji="1" lang="zh-CN" altLang="en-US"/>
          </a:p>
        </p:txBody>
      </p:sp>
    </p:spTree>
    <p:extLst>
      <p:ext uri="{BB962C8B-B14F-4D97-AF65-F5344CB8AC3E}">
        <p14:creationId xmlns:p14="http://schemas.microsoft.com/office/powerpoint/2010/main" val="579163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zh-CN" altLang="en-US"/>
              <a:t>单击此处编辑母版标题样式</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8" name="Date Placeholder 7"/>
          <p:cNvSpPr>
            <a:spLocks noGrp="1"/>
          </p:cNvSpPr>
          <p:nvPr>
            <p:ph type="dt" sz="half" idx="10"/>
          </p:nvPr>
        </p:nvSpPr>
        <p:spPr/>
        <p:txBody>
          <a:bodyPr/>
          <a:lstStyle/>
          <a:p>
            <a:fld id="{6B4BDBB4-67F8-384C-8E9D-D94E2458AEB0}" type="datetimeFigureOut">
              <a:rPr kumimoji="1" lang="zh-CN" altLang="en-US" smtClean="0"/>
              <a:t>2021/5/5</a:t>
            </a:fld>
            <a:endParaRPr kumimoji="1" lang="zh-CN" altLang="en-US"/>
          </a:p>
        </p:txBody>
      </p:sp>
      <p:sp>
        <p:nvSpPr>
          <p:cNvPr id="9" name="Footer Placeholder 8"/>
          <p:cNvSpPr>
            <a:spLocks noGrp="1"/>
          </p:cNvSpPr>
          <p:nvPr>
            <p:ph type="ftr" sz="quarter" idx="11"/>
          </p:nvPr>
        </p:nvSpPr>
        <p:spPr/>
        <p:txBody>
          <a:bodyPr/>
          <a:lstStyle>
            <a:lvl1pPr algn="r">
              <a:defRPr/>
            </a:lvl1pPr>
          </a:lstStyle>
          <a:p>
            <a:endParaRPr kumimoji="1" lang="zh-CN" alt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B3975FDE-0EF9-1643-A099-83557B259B6E}" type="slidenum">
              <a:rPr kumimoji="1" lang="zh-CN" altLang="en-US" smtClean="0"/>
              <a:t>‹#›</a:t>
            </a:fld>
            <a:endParaRPr kumimoji="1" lang="zh-CN" alt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1362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6B4BDBB4-67F8-384C-8E9D-D94E2458AEB0}" type="datetimeFigureOut">
              <a:rPr kumimoji="1" lang="zh-CN" altLang="en-US" smtClean="0"/>
              <a:t>2021/5/5</a:t>
            </a:fld>
            <a:endParaRPr kumimoji="1" lang="zh-CN" alt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kumimoji="1" lang="zh-CN" alt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B3975FDE-0EF9-1643-A099-83557B259B6E}" type="slidenum">
              <a:rPr kumimoji="1" lang="zh-CN" altLang="en-US" smtClean="0"/>
              <a:t>‹#›</a:t>
            </a:fld>
            <a:endParaRPr kumimoji="1" lang="zh-CN" alt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3476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6B4BDBB4-67F8-384C-8E9D-D94E2458AEB0}" type="datetimeFigureOut">
              <a:rPr kumimoji="1" lang="zh-CN" altLang="en-US" smtClean="0"/>
              <a:t>2021/5/5</a:t>
            </a:fld>
            <a:endParaRPr kumimoji="1" lang="zh-CN" alt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kumimoji="1" lang="zh-CN" alt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B3975FDE-0EF9-1643-A099-83557B259B6E}" type="slidenum">
              <a:rPr kumimoji="1" lang="zh-CN" altLang="en-US" smtClean="0"/>
              <a:t>‹#›</a:t>
            </a:fld>
            <a:endParaRPr kumimoji="1" lang="zh-CN" altLang="en-US"/>
          </a:p>
        </p:txBody>
      </p:sp>
    </p:spTree>
    <p:extLst>
      <p:ext uri="{BB962C8B-B14F-4D97-AF65-F5344CB8AC3E}">
        <p14:creationId xmlns:p14="http://schemas.microsoft.com/office/powerpoint/2010/main" val="235684383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770FDF-891D-6B4E-8620-7FC670CD67C0}"/>
              </a:ext>
            </a:extLst>
          </p:cNvPr>
          <p:cNvSpPr>
            <a:spLocks noGrp="1"/>
          </p:cNvSpPr>
          <p:nvPr>
            <p:ph type="ctrTitle"/>
          </p:nvPr>
        </p:nvSpPr>
        <p:spPr/>
        <p:txBody>
          <a:bodyPr/>
          <a:lstStyle/>
          <a:p>
            <a:r>
              <a:rPr kumimoji="1" lang="en-US" altLang="zh-CN" dirty="0">
                <a:latin typeface="Times New Roman" panose="02020603050405020304" pitchFamily="18" charset="0"/>
                <a:cs typeface="Times New Roman" panose="02020603050405020304" pitchFamily="18" charset="0"/>
              </a:rPr>
              <a:t>Project demo</a:t>
            </a:r>
            <a:endParaRPr kumimoji="1" lang="zh-CN" altLang="en-US"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D5A989ED-D2B4-EE44-ADFE-CC088125D9AA}"/>
              </a:ext>
            </a:extLst>
          </p:cNvPr>
          <p:cNvSpPr>
            <a:spLocks noGrp="1"/>
          </p:cNvSpPr>
          <p:nvPr>
            <p:ph type="subTitle" idx="1"/>
          </p:nvPr>
        </p:nvSpPr>
        <p:spPr/>
        <p:txBody>
          <a:bodyPr/>
          <a:lstStyle/>
          <a:p>
            <a:r>
              <a:rPr kumimoji="1" lang="en-US" altLang="zh-CN" dirty="0" err="1">
                <a:latin typeface="Times New Roman" panose="02020603050405020304" pitchFamily="18" charset="0"/>
                <a:cs typeface="Times New Roman" panose="02020603050405020304" pitchFamily="18" charset="0"/>
              </a:rPr>
              <a:t>Jialong</a:t>
            </a:r>
            <a:r>
              <a:rPr kumimoji="1" lang="en-US" altLang="zh-CN" dirty="0">
                <a:latin typeface="Times New Roman" panose="02020603050405020304" pitchFamily="18" charset="0"/>
                <a:cs typeface="Times New Roman" panose="02020603050405020304" pitchFamily="18" charset="0"/>
              </a:rPr>
              <a:t> Li</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6292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A47307-4890-E344-8732-EAC928306D3E}"/>
              </a:ext>
            </a:extLst>
          </p:cNvPr>
          <p:cNvSpPr>
            <a:spLocks noGrp="1"/>
          </p:cNvSpPr>
          <p:nvPr>
            <p:ph type="title"/>
          </p:nvPr>
        </p:nvSpPr>
        <p:spPr/>
        <p:txBody>
          <a:bodyPr>
            <a:normAutofit/>
          </a:bodyPr>
          <a:lstStyle/>
          <a:p>
            <a:r>
              <a:rPr kumimoji="1" lang="en-US" altLang="zh-CN" sz="4300" dirty="0">
                <a:latin typeface="Times New Roman" panose="02020603050405020304" pitchFamily="18" charset="0"/>
                <a:cs typeface="Times New Roman" panose="02020603050405020304" pitchFamily="18" charset="0"/>
              </a:rPr>
              <a:t>Part of screenshots of functionalities</a:t>
            </a:r>
            <a:endParaRPr kumimoji="1" lang="zh-CN" altLang="en-US" sz="4300" dirty="0"/>
          </a:p>
        </p:txBody>
      </p:sp>
      <p:pic>
        <p:nvPicPr>
          <p:cNvPr id="5" name="内容占位符 4">
            <a:extLst>
              <a:ext uri="{FF2B5EF4-FFF2-40B4-BE49-F238E27FC236}">
                <a16:creationId xmlns:a16="http://schemas.microsoft.com/office/drawing/2014/main" id="{CA7FE327-3195-0149-A336-991F5B2DB53E}"/>
              </a:ext>
            </a:extLst>
          </p:cNvPr>
          <p:cNvPicPr>
            <a:picLocks noGrp="1" noChangeAspect="1"/>
          </p:cNvPicPr>
          <p:nvPr>
            <p:ph idx="1"/>
          </p:nvPr>
        </p:nvPicPr>
        <p:blipFill>
          <a:blip r:embed="rId2"/>
          <a:stretch>
            <a:fillRect/>
          </a:stretch>
        </p:blipFill>
        <p:spPr>
          <a:xfrm>
            <a:off x="252084" y="2014194"/>
            <a:ext cx="3330783" cy="1425477"/>
          </a:xfrm>
        </p:spPr>
      </p:pic>
      <p:sp>
        <p:nvSpPr>
          <p:cNvPr id="6" name="矩形 5">
            <a:extLst>
              <a:ext uri="{FF2B5EF4-FFF2-40B4-BE49-F238E27FC236}">
                <a16:creationId xmlns:a16="http://schemas.microsoft.com/office/drawing/2014/main" id="{6D7F278B-B8E7-F641-B8CA-1560ECE0EC49}"/>
              </a:ext>
            </a:extLst>
          </p:cNvPr>
          <p:cNvSpPr/>
          <p:nvPr/>
        </p:nvSpPr>
        <p:spPr>
          <a:xfrm>
            <a:off x="252084" y="1644862"/>
            <a:ext cx="1524776" cy="369332"/>
          </a:xfrm>
          <a:prstGeom prst="rect">
            <a:avLst/>
          </a:prstGeom>
        </p:spPr>
        <p:txBody>
          <a:bodyPr wrap="none">
            <a:spAutoFit/>
          </a:bodyPr>
          <a:lstStyle/>
          <a:p>
            <a:r>
              <a:rPr kumimoji="1" lang="en-US" altLang="zh-CN" dirty="0">
                <a:latin typeface="Times New Roman" panose="02020603050405020304" pitchFamily="18" charset="0"/>
                <a:cs typeface="Times New Roman" panose="02020603050405020304" pitchFamily="18" charset="0"/>
              </a:rPr>
              <a:t>Order Manage</a:t>
            </a:r>
            <a:endParaRPr lang="zh-CN" altLang="en-US" dirty="0"/>
          </a:p>
        </p:txBody>
      </p:sp>
      <p:pic>
        <p:nvPicPr>
          <p:cNvPr id="8" name="图片 7">
            <a:extLst>
              <a:ext uri="{FF2B5EF4-FFF2-40B4-BE49-F238E27FC236}">
                <a16:creationId xmlns:a16="http://schemas.microsoft.com/office/drawing/2014/main" id="{C3284F2E-F82F-7545-9E12-7392FDE19C44}"/>
              </a:ext>
            </a:extLst>
          </p:cNvPr>
          <p:cNvPicPr>
            <a:picLocks noChangeAspect="1"/>
          </p:cNvPicPr>
          <p:nvPr/>
        </p:nvPicPr>
        <p:blipFill>
          <a:blip r:embed="rId3"/>
          <a:stretch>
            <a:fillRect/>
          </a:stretch>
        </p:blipFill>
        <p:spPr>
          <a:xfrm>
            <a:off x="252084" y="4050687"/>
            <a:ext cx="6359028" cy="2226326"/>
          </a:xfrm>
          <a:prstGeom prst="rect">
            <a:avLst/>
          </a:prstGeom>
        </p:spPr>
      </p:pic>
      <p:sp>
        <p:nvSpPr>
          <p:cNvPr id="9" name="矩形 8">
            <a:extLst>
              <a:ext uri="{FF2B5EF4-FFF2-40B4-BE49-F238E27FC236}">
                <a16:creationId xmlns:a16="http://schemas.microsoft.com/office/drawing/2014/main" id="{E73094D6-067A-204F-B547-C91B29760BE3}"/>
              </a:ext>
            </a:extLst>
          </p:cNvPr>
          <p:cNvSpPr/>
          <p:nvPr/>
        </p:nvSpPr>
        <p:spPr>
          <a:xfrm>
            <a:off x="252084" y="3681355"/>
            <a:ext cx="5238550" cy="369332"/>
          </a:xfrm>
          <a:prstGeom prst="rect">
            <a:avLst/>
          </a:prstGeom>
        </p:spPr>
        <p:txBody>
          <a:bodyPr wrap="none">
            <a:spAutoFit/>
          </a:bodyPr>
          <a:lstStyle/>
          <a:p>
            <a:r>
              <a:rPr kumimoji="1" lang="en-US" altLang="zh-CN" dirty="0">
                <a:latin typeface="Times New Roman" panose="02020603050405020304" pitchFamily="18" charset="0"/>
                <a:cs typeface="Times New Roman" panose="02020603050405020304" pitchFamily="18" charset="0"/>
              </a:rPr>
              <a:t>Normal Customer View – only three sections available</a:t>
            </a:r>
            <a:endParaRPr lang="zh-CN" altLang="en-US" dirty="0"/>
          </a:p>
        </p:txBody>
      </p:sp>
      <p:pic>
        <p:nvPicPr>
          <p:cNvPr id="11" name="图片 10">
            <a:extLst>
              <a:ext uri="{FF2B5EF4-FFF2-40B4-BE49-F238E27FC236}">
                <a16:creationId xmlns:a16="http://schemas.microsoft.com/office/drawing/2014/main" id="{2FA0D8D3-4C27-BE42-859C-5FB50AA88F2B}"/>
              </a:ext>
            </a:extLst>
          </p:cNvPr>
          <p:cNvPicPr>
            <a:picLocks noChangeAspect="1"/>
          </p:cNvPicPr>
          <p:nvPr/>
        </p:nvPicPr>
        <p:blipFill>
          <a:blip r:embed="rId4"/>
          <a:stretch>
            <a:fillRect/>
          </a:stretch>
        </p:blipFill>
        <p:spPr>
          <a:xfrm>
            <a:off x="5486399" y="2029948"/>
            <a:ext cx="3260994" cy="1661262"/>
          </a:xfrm>
          <a:prstGeom prst="rect">
            <a:avLst/>
          </a:prstGeom>
        </p:spPr>
      </p:pic>
      <p:sp>
        <p:nvSpPr>
          <p:cNvPr id="12" name="矩形 11">
            <a:extLst>
              <a:ext uri="{FF2B5EF4-FFF2-40B4-BE49-F238E27FC236}">
                <a16:creationId xmlns:a16="http://schemas.microsoft.com/office/drawing/2014/main" id="{86EA090D-2B1A-2D49-8376-9BC92377779B}"/>
              </a:ext>
            </a:extLst>
          </p:cNvPr>
          <p:cNvSpPr/>
          <p:nvPr/>
        </p:nvSpPr>
        <p:spPr>
          <a:xfrm>
            <a:off x="5486399" y="1660616"/>
            <a:ext cx="5096267" cy="369332"/>
          </a:xfrm>
          <a:prstGeom prst="rect">
            <a:avLst/>
          </a:prstGeom>
        </p:spPr>
        <p:txBody>
          <a:bodyPr wrap="none">
            <a:spAutoFit/>
          </a:bodyPr>
          <a:lstStyle/>
          <a:p>
            <a:r>
              <a:rPr kumimoji="1" lang="en-US" altLang="zh-CN" dirty="0">
                <a:latin typeface="Times New Roman" panose="02020603050405020304" pitchFamily="18" charset="0"/>
                <a:cs typeface="Times New Roman" panose="02020603050405020304" pitchFamily="18" charset="0"/>
              </a:rPr>
              <a:t>Log out functionality by pressing the right top button</a:t>
            </a:r>
            <a:endParaRPr lang="zh-CN" altLang="en-US" dirty="0"/>
          </a:p>
        </p:txBody>
      </p:sp>
      <p:pic>
        <p:nvPicPr>
          <p:cNvPr id="14" name="图片 13">
            <a:extLst>
              <a:ext uri="{FF2B5EF4-FFF2-40B4-BE49-F238E27FC236}">
                <a16:creationId xmlns:a16="http://schemas.microsoft.com/office/drawing/2014/main" id="{F477B561-8391-4C43-9643-5A78F4CBDBC7}"/>
              </a:ext>
            </a:extLst>
          </p:cNvPr>
          <p:cNvPicPr>
            <a:picLocks noChangeAspect="1"/>
          </p:cNvPicPr>
          <p:nvPr/>
        </p:nvPicPr>
        <p:blipFill>
          <a:blip r:embed="rId5"/>
          <a:stretch>
            <a:fillRect/>
          </a:stretch>
        </p:blipFill>
        <p:spPr>
          <a:xfrm>
            <a:off x="6811309" y="4050687"/>
            <a:ext cx="5070896" cy="2129776"/>
          </a:xfrm>
          <a:prstGeom prst="rect">
            <a:avLst/>
          </a:prstGeom>
        </p:spPr>
      </p:pic>
      <p:sp>
        <p:nvSpPr>
          <p:cNvPr id="15" name="矩形 14">
            <a:extLst>
              <a:ext uri="{FF2B5EF4-FFF2-40B4-BE49-F238E27FC236}">
                <a16:creationId xmlns:a16="http://schemas.microsoft.com/office/drawing/2014/main" id="{C02061F6-FB3C-0142-A9DF-D73064DEC8AB}"/>
              </a:ext>
            </a:extLst>
          </p:cNvPr>
          <p:cNvSpPr/>
          <p:nvPr/>
        </p:nvSpPr>
        <p:spPr>
          <a:xfrm>
            <a:off x="6811309" y="3706964"/>
            <a:ext cx="4692310" cy="369332"/>
          </a:xfrm>
          <a:prstGeom prst="rect">
            <a:avLst/>
          </a:prstGeom>
        </p:spPr>
        <p:txBody>
          <a:bodyPr wrap="none">
            <a:spAutoFit/>
          </a:bodyPr>
          <a:lstStyle/>
          <a:p>
            <a:r>
              <a:rPr kumimoji="1" lang="en-US" altLang="zh-CN" dirty="0">
                <a:latin typeface="Times New Roman" panose="02020603050405020304" pitchFamily="18" charset="0"/>
                <a:cs typeface="Times New Roman" panose="02020603050405020304" pitchFamily="18" charset="0"/>
              </a:rPr>
              <a:t>Manager can add another customer or a manager</a:t>
            </a:r>
            <a:endParaRPr lang="zh-CN" altLang="en-US" dirty="0"/>
          </a:p>
        </p:txBody>
      </p:sp>
    </p:spTree>
    <p:extLst>
      <p:ext uri="{BB962C8B-B14F-4D97-AF65-F5344CB8AC3E}">
        <p14:creationId xmlns:p14="http://schemas.microsoft.com/office/powerpoint/2010/main" val="945270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DFBEDD-A2A6-B24D-B8C7-A05A2C9C8B90}"/>
              </a:ext>
            </a:extLst>
          </p:cNvPr>
          <p:cNvSpPr>
            <a:spLocks noGrp="1"/>
          </p:cNvSpPr>
          <p:nvPr>
            <p:ph type="title"/>
          </p:nvPr>
        </p:nvSpPr>
        <p:spPr/>
        <p:txBody>
          <a:bodyPr>
            <a:normAutofit/>
          </a:bodyPr>
          <a:lstStyle/>
          <a:p>
            <a:r>
              <a:rPr kumimoji="1" lang="en-US" altLang="zh-CN" sz="4300" dirty="0">
                <a:latin typeface="Times New Roman" panose="02020603050405020304" pitchFamily="18" charset="0"/>
                <a:cs typeface="Times New Roman" panose="02020603050405020304" pitchFamily="18" charset="0"/>
              </a:rPr>
              <a:t>Functionalities Implemented - I</a:t>
            </a:r>
            <a:endParaRPr kumimoji="1" lang="zh-CN" altLang="en-US" sz="43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7F66B7F7-D28C-5444-BC30-835091D684A3}"/>
              </a:ext>
            </a:extLst>
          </p:cNvPr>
          <p:cNvSpPr>
            <a:spLocks noGrp="1"/>
          </p:cNvSpPr>
          <p:nvPr>
            <p:ph idx="1"/>
          </p:nvPr>
        </p:nvSpPr>
        <p:spPr/>
        <p:txBody>
          <a:bodyPr>
            <a:normAutofit fontScale="92500" lnSpcReduction="20000"/>
          </a:bodyPr>
          <a:lstStyle/>
          <a:p>
            <a:r>
              <a:rPr kumimoji="1" lang="en-US" altLang="zh-CN" dirty="0">
                <a:latin typeface="Times New Roman" panose="02020603050405020304" pitchFamily="18" charset="0"/>
                <a:cs typeface="Times New Roman" panose="02020603050405020304" pitchFamily="18" charset="0"/>
              </a:rPr>
              <a:t>Log in, assigned default account is admin, and the default pw is admin.</a:t>
            </a:r>
          </a:p>
          <a:p>
            <a:pPr lvl="1"/>
            <a:r>
              <a:rPr kumimoji="1" lang="en-US" altLang="zh-CN" dirty="0">
                <a:latin typeface="Times New Roman" panose="02020603050405020304" pitchFamily="18" charset="0"/>
                <a:cs typeface="Times New Roman" panose="02020603050405020304" pitchFamily="18" charset="0"/>
              </a:rPr>
              <a:t>If not input the account, alert suggesting to input the username</a:t>
            </a:r>
          </a:p>
          <a:p>
            <a:pPr lvl="1"/>
            <a:r>
              <a:rPr kumimoji="1" lang="en-US" altLang="zh-CN" dirty="0">
                <a:latin typeface="Times New Roman" panose="02020603050405020304" pitchFamily="18" charset="0"/>
                <a:cs typeface="Times New Roman" panose="02020603050405020304" pitchFamily="18" charset="0"/>
              </a:rPr>
              <a:t>If not input the pw, alert suggesting to input the pw</a:t>
            </a:r>
          </a:p>
          <a:p>
            <a:pPr lvl="1"/>
            <a:r>
              <a:rPr kumimoji="1" lang="en-US" altLang="zh-CN" dirty="0">
                <a:latin typeface="Times New Roman" panose="02020603050405020304" pitchFamily="18" charset="0"/>
                <a:cs typeface="Times New Roman" panose="02020603050405020304" pitchFamily="18" charset="0"/>
              </a:rPr>
              <a:t>If account and pw not match, alert wrong account or wrong pw</a:t>
            </a:r>
          </a:p>
          <a:p>
            <a:r>
              <a:rPr kumimoji="1" lang="en-US" altLang="zh-CN" dirty="0">
                <a:latin typeface="Times New Roman" panose="02020603050405020304" pitchFamily="18" charset="0"/>
                <a:cs typeface="Times New Roman" panose="02020603050405020304" pitchFamily="18" charset="0"/>
              </a:rPr>
              <a:t>Change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Password</a:t>
            </a:r>
          </a:p>
          <a:p>
            <a:pPr lvl="1"/>
            <a:r>
              <a:rPr kumimoji="1" lang="en-US" altLang="zh-CN" dirty="0">
                <a:latin typeface="Times New Roman" panose="02020603050405020304" pitchFamily="18" charset="0"/>
                <a:cs typeface="Times New Roman" panose="02020603050405020304" pitchFamily="18" charset="0"/>
              </a:rPr>
              <a:t>If the user just logged in, the login name and the original pw part are prefilled.</a:t>
            </a:r>
          </a:p>
          <a:p>
            <a:pPr lvl="1"/>
            <a:r>
              <a:rPr kumimoji="1" lang="en-US" altLang="zh-CN" dirty="0">
                <a:latin typeface="Times New Roman" panose="02020603050405020304" pitchFamily="18" charset="0"/>
                <a:cs typeface="Times New Roman" panose="02020603050405020304" pitchFamily="18" charset="0"/>
              </a:rPr>
              <a:t>One change button to confirm changes, and one reset button to reset all the changes the user made.</a:t>
            </a:r>
          </a:p>
          <a:p>
            <a:pPr lvl="1"/>
            <a:r>
              <a:rPr kumimoji="1" lang="en-US" altLang="zh-CN" dirty="0">
                <a:latin typeface="Times New Roman" panose="02020603050405020304" pitchFamily="18" charset="0"/>
                <a:cs typeface="Times New Roman" panose="02020603050405020304" pitchFamily="18" charset="0"/>
              </a:rPr>
              <a:t>If the user input a wrong original pw, alert wrong pw.</a:t>
            </a:r>
          </a:p>
          <a:p>
            <a:pPr lvl="1"/>
            <a:r>
              <a:rPr kumimoji="1" lang="en-US" altLang="zh-CN" dirty="0">
                <a:latin typeface="Times New Roman" panose="02020603050405020304" pitchFamily="18" charset="0"/>
                <a:cs typeface="Times New Roman" panose="02020603050405020304" pitchFamily="18" charset="0"/>
              </a:rPr>
              <a:t>If the user doesn’t input a pw in New password text box, alert new pw cannot be null.</a:t>
            </a:r>
          </a:p>
          <a:p>
            <a:r>
              <a:rPr kumimoji="1" lang="en-US" altLang="zh-CN" dirty="0">
                <a:latin typeface="Times New Roman" panose="02020603050405020304" pitchFamily="18" charset="0"/>
                <a:cs typeface="Times New Roman" panose="02020603050405020304" pitchFamily="18" charset="0"/>
              </a:rPr>
              <a:t>Manage Admin</a:t>
            </a:r>
          </a:p>
          <a:p>
            <a:pPr lvl="1"/>
            <a:r>
              <a:rPr kumimoji="1" lang="en-US" altLang="zh-CN" dirty="0">
                <a:latin typeface="Times New Roman" panose="02020603050405020304" pitchFamily="18" charset="0"/>
                <a:cs typeface="Times New Roman" panose="02020603050405020304" pitchFamily="18" charset="0"/>
              </a:rPr>
              <a:t>Normal user cannot see the Admin Management page, but the super manager can see it. It shows all the manager’s account name, their corresponding password, and their corresponding roles.</a:t>
            </a:r>
          </a:p>
          <a:p>
            <a:pPr lvl="1"/>
            <a:r>
              <a:rPr kumimoji="1" lang="en-US" altLang="zh-CN" dirty="0">
                <a:latin typeface="Times New Roman" panose="02020603050405020304" pitchFamily="18" charset="0"/>
                <a:cs typeface="Times New Roman" panose="02020603050405020304" pitchFamily="18" charset="0"/>
              </a:rPr>
              <a:t>The super manager can choose to delete one of the records by pressing the delete button.</a:t>
            </a:r>
          </a:p>
          <a:p>
            <a:pPr lvl="1"/>
            <a:r>
              <a:rPr kumimoji="1" lang="en-US" altLang="zh-CN" dirty="0">
                <a:latin typeface="Times New Roman" panose="02020603050405020304" pitchFamily="18" charset="0"/>
                <a:cs typeface="Times New Roman" panose="02020603050405020304" pitchFamily="18" charset="0"/>
              </a:rPr>
              <a:t>The super manager can add a new customer or a super manager by pressing the add button, input a new account and pw, and select a role.</a:t>
            </a:r>
          </a:p>
        </p:txBody>
      </p:sp>
    </p:spTree>
    <p:extLst>
      <p:ext uri="{BB962C8B-B14F-4D97-AF65-F5344CB8AC3E}">
        <p14:creationId xmlns:p14="http://schemas.microsoft.com/office/powerpoint/2010/main" val="3993026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4AB706-1CA5-1245-8C93-C577493A388C}"/>
              </a:ext>
            </a:extLst>
          </p:cNvPr>
          <p:cNvSpPr>
            <a:spLocks noGrp="1"/>
          </p:cNvSpPr>
          <p:nvPr>
            <p:ph type="title"/>
          </p:nvPr>
        </p:nvSpPr>
        <p:spPr/>
        <p:txBody>
          <a:bodyPr>
            <a:normAutofit/>
          </a:bodyPr>
          <a:lstStyle/>
          <a:p>
            <a:r>
              <a:rPr kumimoji="1" lang="en-US" altLang="zh-CN" sz="4300" dirty="0">
                <a:latin typeface="Times New Roman" panose="02020603050405020304" pitchFamily="18" charset="0"/>
                <a:cs typeface="Times New Roman" panose="02020603050405020304" pitchFamily="18" charset="0"/>
              </a:rPr>
              <a:t>Functionalities Implemented - II</a:t>
            </a:r>
            <a:endParaRPr kumimoji="1" lang="zh-CN" altLang="en-US" sz="4300" dirty="0"/>
          </a:p>
        </p:txBody>
      </p:sp>
      <p:sp>
        <p:nvSpPr>
          <p:cNvPr id="3" name="内容占位符 2">
            <a:extLst>
              <a:ext uri="{FF2B5EF4-FFF2-40B4-BE49-F238E27FC236}">
                <a16:creationId xmlns:a16="http://schemas.microsoft.com/office/drawing/2014/main" id="{FE88E97C-8D4C-5346-87EF-56E9A6622B7A}"/>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Book Subject Management.</a:t>
            </a:r>
          </a:p>
          <a:p>
            <a:pPr lvl="1"/>
            <a:r>
              <a:rPr kumimoji="1" lang="en-US" altLang="zh-CN" dirty="0">
                <a:latin typeface="Times New Roman" panose="02020603050405020304" pitchFamily="18" charset="0"/>
                <a:cs typeface="Times New Roman" panose="02020603050405020304" pitchFamily="18" charset="0"/>
              </a:rPr>
              <a:t>Only manager can see this section.</a:t>
            </a:r>
          </a:p>
          <a:p>
            <a:pPr lvl="1"/>
            <a:r>
              <a:rPr kumimoji="1" lang="en-US" altLang="zh-CN" dirty="0">
                <a:latin typeface="Times New Roman" panose="02020603050405020304" pitchFamily="18" charset="0"/>
                <a:cs typeface="Times New Roman" panose="02020603050405020304" pitchFamily="18" charset="0"/>
              </a:rPr>
              <a:t>Add subject</a:t>
            </a:r>
          </a:p>
          <a:p>
            <a:pPr lvl="2"/>
            <a:r>
              <a:rPr kumimoji="1" lang="en-US" altLang="zh-CN" dirty="0">
                <a:latin typeface="Times New Roman" panose="02020603050405020304" pitchFamily="18" charset="0"/>
                <a:cs typeface="Times New Roman" panose="02020603050405020304" pitchFamily="18" charset="0"/>
              </a:rPr>
              <a:t>Manager can input a new classification of a book such as fiction or textbooks. </a:t>
            </a:r>
          </a:p>
          <a:p>
            <a:pPr lvl="2"/>
            <a:r>
              <a:rPr kumimoji="1" lang="en-US" altLang="zh-CN" dirty="0">
                <a:latin typeface="Times New Roman" panose="02020603050405020304" pitchFamily="18" charset="0"/>
                <a:cs typeface="Times New Roman" panose="02020603050405020304" pitchFamily="18" charset="0"/>
              </a:rPr>
              <a:t>Manager can also input some introduction from the text box and press submit. Then the database table will store the new added classification with a short introduction.</a:t>
            </a:r>
          </a:p>
          <a:p>
            <a:pPr lvl="2"/>
            <a:r>
              <a:rPr kumimoji="1" lang="en-US" altLang="zh-CN" dirty="0">
                <a:latin typeface="Times New Roman" panose="02020603050405020304" pitchFamily="18" charset="0"/>
                <a:cs typeface="Times New Roman" panose="02020603050405020304" pitchFamily="18" charset="0"/>
              </a:rPr>
              <a:t>The manager can also click the reset button to reset all the changes he made.</a:t>
            </a:r>
          </a:p>
          <a:p>
            <a:pPr lvl="1"/>
            <a:r>
              <a:rPr kumimoji="1" lang="en-US" altLang="zh-CN" dirty="0">
                <a:latin typeface="Times New Roman" panose="02020603050405020304" pitchFamily="18" charset="0"/>
                <a:cs typeface="Times New Roman" panose="02020603050405020304" pitchFamily="18" charset="0"/>
              </a:rPr>
              <a:t>Manage subject</a:t>
            </a:r>
          </a:p>
          <a:p>
            <a:pPr lvl="2"/>
            <a:r>
              <a:rPr kumimoji="1" lang="en-US" altLang="zh-CN" dirty="0">
                <a:latin typeface="Times New Roman" panose="02020603050405020304" pitchFamily="18" charset="0"/>
                <a:cs typeface="Times New Roman" panose="02020603050405020304" pitchFamily="18" charset="0"/>
              </a:rPr>
              <a:t>The manager can look at the subject table with its name along with a short introduction.</a:t>
            </a:r>
          </a:p>
          <a:p>
            <a:pPr lvl="2"/>
            <a:r>
              <a:rPr kumimoji="1" lang="en-US" altLang="zh-CN" dirty="0">
                <a:latin typeface="Times New Roman" panose="02020603050405020304" pitchFamily="18" charset="0"/>
                <a:cs typeface="Times New Roman" panose="02020603050405020304" pitchFamily="18" charset="0"/>
              </a:rPr>
              <a:t>The manager can click the delete button to delete a classification from the database.</a:t>
            </a:r>
          </a:p>
        </p:txBody>
      </p:sp>
    </p:spTree>
    <p:extLst>
      <p:ext uri="{BB962C8B-B14F-4D97-AF65-F5344CB8AC3E}">
        <p14:creationId xmlns:p14="http://schemas.microsoft.com/office/powerpoint/2010/main" val="2456950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8EA87-3924-8A47-A428-1254E7F5C176}"/>
              </a:ext>
            </a:extLst>
          </p:cNvPr>
          <p:cNvSpPr>
            <a:spLocks noGrp="1"/>
          </p:cNvSpPr>
          <p:nvPr>
            <p:ph type="title"/>
          </p:nvPr>
        </p:nvSpPr>
        <p:spPr/>
        <p:txBody>
          <a:bodyPr>
            <a:normAutofit/>
          </a:bodyPr>
          <a:lstStyle/>
          <a:p>
            <a:r>
              <a:rPr kumimoji="1" lang="en-US" altLang="zh-CN" sz="4300" dirty="0">
                <a:latin typeface="Times New Roman" panose="02020603050405020304" pitchFamily="18" charset="0"/>
                <a:cs typeface="Times New Roman" panose="02020603050405020304" pitchFamily="18" charset="0"/>
              </a:rPr>
              <a:t>Functionalities Implemented - III</a:t>
            </a:r>
            <a:endParaRPr kumimoji="1" lang="zh-CN" altLang="en-US" sz="43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B7CAF75-2856-534D-998F-89640517F234}"/>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Book Management</a:t>
            </a:r>
          </a:p>
          <a:p>
            <a:pPr lvl="1"/>
            <a:r>
              <a:rPr kumimoji="1" lang="en-US" altLang="zh-CN" dirty="0">
                <a:latin typeface="Times New Roman" panose="02020603050405020304" pitchFamily="18" charset="0"/>
                <a:cs typeface="Times New Roman" panose="02020603050405020304" pitchFamily="18" charset="0"/>
              </a:rPr>
              <a:t>Only manager can see this section</a:t>
            </a:r>
          </a:p>
          <a:p>
            <a:pPr lvl="1"/>
            <a:r>
              <a:rPr kumimoji="1" lang="en-US" altLang="zh-CN" dirty="0">
                <a:latin typeface="Times New Roman" panose="02020603050405020304" pitchFamily="18" charset="0"/>
                <a:cs typeface="Times New Roman" panose="02020603050405020304" pitchFamily="18" charset="0"/>
              </a:rPr>
              <a:t>Add book</a:t>
            </a:r>
          </a:p>
          <a:p>
            <a:pPr lvl="2"/>
            <a:r>
              <a:rPr kumimoji="1" lang="en-US" altLang="zh-CN" dirty="0">
                <a:latin typeface="Times New Roman" panose="02020603050405020304" pitchFamily="18" charset="0"/>
                <a:cs typeface="Times New Roman" panose="02020603050405020304" pitchFamily="18" charset="0"/>
              </a:rPr>
              <a:t>The manager can input all the necessary entries to add a new book.</a:t>
            </a:r>
          </a:p>
          <a:p>
            <a:pPr lvl="2"/>
            <a:r>
              <a:rPr kumimoji="1" lang="en-US" altLang="zh-CN" dirty="0">
                <a:latin typeface="Times New Roman" panose="02020603050405020304" pitchFamily="18" charset="0"/>
                <a:cs typeface="Times New Roman" panose="02020603050405020304" pitchFamily="18" charset="0"/>
              </a:rPr>
              <a:t>If the manager click the reset button, reset all the entries. Click the submit button, insert to the database.</a:t>
            </a:r>
          </a:p>
          <a:p>
            <a:pPr lvl="1"/>
            <a:r>
              <a:rPr kumimoji="1" lang="en-US" altLang="zh-CN" dirty="0">
                <a:latin typeface="Times New Roman" panose="02020603050405020304" pitchFamily="18" charset="0"/>
                <a:cs typeface="Times New Roman" panose="02020603050405020304" pitchFamily="18" charset="0"/>
              </a:rPr>
              <a:t>Manage Book</a:t>
            </a:r>
          </a:p>
          <a:p>
            <a:pPr lvl="2"/>
            <a:r>
              <a:rPr kumimoji="1" lang="en-US" altLang="zh-CN" dirty="0">
                <a:latin typeface="Times New Roman" panose="02020603050405020304" pitchFamily="18" charset="0"/>
                <a:cs typeface="Times New Roman" panose="02020603050405020304" pitchFamily="18" charset="0"/>
              </a:rPr>
              <a:t>The manager can see a table which shows all the books existed in the database.</a:t>
            </a:r>
          </a:p>
          <a:p>
            <a:pPr lvl="2"/>
            <a:r>
              <a:rPr kumimoji="1" lang="en-US" altLang="zh-CN" dirty="0">
                <a:latin typeface="Times New Roman" panose="02020603050405020304" pitchFamily="18" charset="0"/>
                <a:cs typeface="Times New Roman" panose="02020603050405020304" pitchFamily="18" charset="0"/>
              </a:rPr>
              <a:t>In the right part of the table, the manager can click the delete button to delete one book record, or click the change stock button to change its stock.</a:t>
            </a:r>
          </a:p>
          <a:p>
            <a:pPr lvl="2"/>
            <a:r>
              <a:rPr kumimoji="1" lang="en-US" altLang="zh-CN" dirty="0">
                <a:latin typeface="Times New Roman" panose="02020603050405020304" pitchFamily="18" charset="0"/>
                <a:cs typeface="Times New Roman" panose="02020603050405020304" pitchFamily="18" charset="0"/>
              </a:rPr>
              <a:t>In down left part of this page, there is a add button and it can redirect the manager to the add book page.</a:t>
            </a:r>
          </a:p>
          <a:p>
            <a:pPr lvl="2"/>
            <a:r>
              <a:rPr kumimoji="1" lang="en-US" altLang="zh-CN" dirty="0">
                <a:latin typeface="Times New Roman" panose="02020603050405020304" pitchFamily="18" charset="0"/>
                <a:cs typeface="Times New Roman" panose="02020603050405020304" pitchFamily="18" charset="0"/>
              </a:rPr>
              <a:t>In the down middle and the down right part of this page, the manager can click the next button to go to the next page, or click on the back button to go back the previous page, or click the Front page button to go to the first page, or lick the last button to go to the last page, or input a number and click the page transfer and go to the specific page the manager wants to go.</a:t>
            </a:r>
          </a:p>
          <a:p>
            <a:pPr lvl="2"/>
            <a:r>
              <a:rPr kumimoji="1" lang="en-US" altLang="zh-CN" dirty="0">
                <a:latin typeface="Times New Roman" panose="02020603050405020304" pitchFamily="18" charset="0"/>
                <a:cs typeface="Times New Roman" panose="02020603050405020304" pitchFamily="18" charset="0"/>
              </a:rPr>
              <a:t>In this part, manager can also see how many records are there in total, and which page the manager are currently located at.</a:t>
            </a:r>
          </a:p>
        </p:txBody>
      </p:sp>
    </p:spTree>
    <p:extLst>
      <p:ext uri="{BB962C8B-B14F-4D97-AF65-F5344CB8AC3E}">
        <p14:creationId xmlns:p14="http://schemas.microsoft.com/office/powerpoint/2010/main" val="3601860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753B43-85DE-D74D-8408-7FB4BB3D9F0F}"/>
              </a:ext>
            </a:extLst>
          </p:cNvPr>
          <p:cNvSpPr>
            <a:spLocks noGrp="1"/>
          </p:cNvSpPr>
          <p:nvPr>
            <p:ph type="title"/>
          </p:nvPr>
        </p:nvSpPr>
        <p:spPr/>
        <p:txBody>
          <a:bodyPr>
            <a:normAutofit/>
          </a:bodyPr>
          <a:lstStyle/>
          <a:p>
            <a:r>
              <a:rPr kumimoji="1" lang="en-US" altLang="zh-CN" sz="4300" dirty="0">
                <a:latin typeface="Times New Roman" panose="02020603050405020304" pitchFamily="18" charset="0"/>
                <a:cs typeface="Times New Roman" panose="02020603050405020304" pitchFamily="18" charset="0"/>
              </a:rPr>
              <a:t>Functionalities Implemented - IV</a:t>
            </a:r>
            <a:endParaRPr kumimoji="1" lang="zh-CN" altLang="en-US" sz="4300" dirty="0"/>
          </a:p>
        </p:txBody>
      </p:sp>
      <p:sp>
        <p:nvSpPr>
          <p:cNvPr id="3" name="内容占位符 2">
            <a:extLst>
              <a:ext uri="{FF2B5EF4-FFF2-40B4-BE49-F238E27FC236}">
                <a16:creationId xmlns:a16="http://schemas.microsoft.com/office/drawing/2014/main" id="{04DC361C-F74F-824A-94FB-04C39672FC99}"/>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User Management</a:t>
            </a:r>
          </a:p>
          <a:p>
            <a:r>
              <a:rPr kumimoji="1" lang="en-US" altLang="zh-CN" dirty="0">
                <a:latin typeface="Times New Roman" panose="02020603050405020304" pitchFamily="18" charset="0"/>
                <a:cs typeface="Times New Roman" panose="02020603050405020304" pitchFamily="18" charset="0"/>
              </a:rPr>
              <a:t>Both the normal customer or the super manager can see this section.</a:t>
            </a:r>
          </a:p>
          <a:p>
            <a:pPr lvl="1"/>
            <a:r>
              <a:rPr kumimoji="1" lang="en-US" altLang="zh-CN" dirty="0">
                <a:latin typeface="Times New Roman" panose="02020603050405020304" pitchFamily="18" charset="0"/>
                <a:cs typeface="Times New Roman" panose="02020603050405020304" pitchFamily="18" charset="0"/>
              </a:rPr>
              <a:t>Add User</a:t>
            </a:r>
          </a:p>
          <a:p>
            <a:pPr lvl="2"/>
            <a:r>
              <a:rPr kumimoji="1" lang="en-US" altLang="zh-CN" dirty="0">
                <a:latin typeface="Times New Roman" panose="02020603050405020304" pitchFamily="18" charset="0"/>
                <a:cs typeface="Times New Roman" panose="02020603050405020304" pitchFamily="18" charset="0"/>
              </a:rPr>
              <a:t>The users can input all the information there. After the user inputs a login name and a corresponding pw, some parts of the records will store in the admin table and another part of the records will store in the customer table. </a:t>
            </a:r>
          </a:p>
          <a:p>
            <a:pPr lvl="2"/>
            <a:r>
              <a:rPr kumimoji="1" lang="en-US" altLang="zh-CN" dirty="0">
                <a:latin typeface="Times New Roman" panose="02020603050405020304" pitchFamily="18" charset="0"/>
                <a:cs typeface="Times New Roman" panose="02020603050405020304" pitchFamily="18" charset="0"/>
              </a:rPr>
              <a:t>The new added customer will be given a normal user role by default. (Only the manager can assign a super manager role in Manage Admin section.)</a:t>
            </a:r>
          </a:p>
          <a:p>
            <a:pPr lvl="1"/>
            <a:r>
              <a:rPr kumimoji="1" lang="en-US" altLang="zh-CN" dirty="0">
                <a:latin typeface="Times New Roman" panose="02020603050405020304" pitchFamily="18" charset="0"/>
                <a:cs typeface="Times New Roman" panose="02020603050405020304" pitchFamily="18" charset="0"/>
              </a:rPr>
              <a:t>Manage User</a:t>
            </a:r>
          </a:p>
          <a:p>
            <a:pPr lvl="2"/>
            <a:r>
              <a:rPr kumimoji="1" lang="en-US" altLang="zh-CN" dirty="0">
                <a:latin typeface="Times New Roman" panose="02020603050405020304" pitchFamily="18" charset="0"/>
                <a:cs typeface="Times New Roman" panose="02020603050405020304" pitchFamily="18" charset="0"/>
              </a:rPr>
              <a:t>The users can view all the other users’ information from this page. </a:t>
            </a:r>
          </a:p>
          <a:p>
            <a:pPr lvl="2"/>
            <a:r>
              <a:rPr kumimoji="1" lang="en-US" altLang="zh-CN" dirty="0">
                <a:latin typeface="Times New Roman" panose="02020603050405020304" pitchFamily="18" charset="0"/>
                <a:cs typeface="Times New Roman" panose="02020603050405020304" pitchFamily="18" charset="0"/>
              </a:rPr>
              <a:t>This page will show all the things about a user instead of its password.</a:t>
            </a:r>
          </a:p>
          <a:p>
            <a:pPr lvl="2"/>
            <a:r>
              <a:rPr kumimoji="1" lang="en-US" altLang="zh-CN" dirty="0">
                <a:latin typeface="Times New Roman" panose="02020603050405020304" pitchFamily="18" charset="0"/>
                <a:cs typeface="Times New Roman" panose="02020603050405020304" pitchFamily="18" charset="0"/>
              </a:rPr>
              <a:t>The users can delete one of the user from the table. </a:t>
            </a:r>
          </a:p>
          <a:p>
            <a:pPr lvl="2"/>
            <a:r>
              <a:rPr kumimoji="1" lang="en-US" altLang="zh-CN" dirty="0">
                <a:latin typeface="Times New Roman" panose="02020603050405020304" pitchFamily="18" charset="0"/>
                <a:cs typeface="Times New Roman" panose="02020603050405020304" pitchFamily="18" charset="0"/>
              </a:rPr>
              <a:t>There is also a add user button, similar to the previous one, can redirect the user to the add user page.</a:t>
            </a:r>
          </a:p>
          <a:p>
            <a:pPr lvl="2"/>
            <a:r>
              <a:rPr kumimoji="1" lang="en-US" altLang="zh-CN" dirty="0">
                <a:latin typeface="Times New Roman" panose="02020603050405020304" pitchFamily="18" charset="0"/>
                <a:cs typeface="Times New Roman" panose="02020603050405020304" pitchFamily="18" charset="0"/>
              </a:rPr>
              <a:t>There is also some buttons and texts redirect to other page and shows the current page information.</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6286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ADB3DB-C090-154E-AF59-717B2211A7B7}"/>
              </a:ext>
            </a:extLst>
          </p:cNvPr>
          <p:cNvSpPr>
            <a:spLocks noGrp="1"/>
          </p:cNvSpPr>
          <p:nvPr>
            <p:ph type="title"/>
          </p:nvPr>
        </p:nvSpPr>
        <p:spPr/>
        <p:txBody>
          <a:bodyPr>
            <a:normAutofit/>
          </a:bodyPr>
          <a:lstStyle/>
          <a:p>
            <a:r>
              <a:rPr kumimoji="1" lang="en-US" altLang="zh-CN" sz="4300" dirty="0">
                <a:latin typeface="Times New Roman" panose="02020603050405020304" pitchFamily="18" charset="0"/>
                <a:cs typeface="Times New Roman" panose="02020603050405020304" pitchFamily="18" charset="0"/>
              </a:rPr>
              <a:t>Functionalities Implemented - V</a:t>
            </a:r>
            <a:endParaRPr kumimoji="1" lang="zh-CN" altLang="en-US" sz="4300" dirty="0"/>
          </a:p>
        </p:txBody>
      </p:sp>
      <p:sp>
        <p:nvSpPr>
          <p:cNvPr id="3" name="内容占位符 2">
            <a:extLst>
              <a:ext uri="{FF2B5EF4-FFF2-40B4-BE49-F238E27FC236}">
                <a16:creationId xmlns:a16="http://schemas.microsoft.com/office/drawing/2014/main" id="{4636D913-58E8-CB45-95C6-A33BD0B2DDD2}"/>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Order Management</a:t>
            </a:r>
          </a:p>
          <a:p>
            <a:pPr lvl="1"/>
            <a:r>
              <a:rPr kumimoji="1" lang="en-US" altLang="zh-CN" dirty="0">
                <a:latin typeface="Times New Roman" panose="02020603050405020304" pitchFamily="18" charset="0"/>
                <a:cs typeface="Times New Roman" panose="02020603050405020304" pitchFamily="18" charset="0"/>
              </a:rPr>
              <a:t>Both the normal user and the super manager can access this functionality.</a:t>
            </a:r>
          </a:p>
          <a:p>
            <a:pPr lvl="1"/>
            <a:r>
              <a:rPr kumimoji="1" lang="en-US" altLang="zh-CN" dirty="0">
                <a:latin typeface="Times New Roman" panose="02020603050405020304" pitchFamily="18" charset="0"/>
                <a:cs typeface="Times New Roman" panose="02020603050405020304" pitchFamily="18" charset="0"/>
              </a:rPr>
              <a:t>Make Order</a:t>
            </a:r>
          </a:p>
          <a:p>
            <a:pPr lvl="2"/>
            <a:r>
              <a:rPr kumimoji="1" lang="en-US" altLang="zh-CN" dirty="0">
                <a:latin typeface="Times New Roman" panose="02020603050405020304" pitchFamily="18" charset="0"/>
                <a:cs typeface="Times New Roman" panose="02020603050405020304" pitchFamily="18" charset="0"/>
              </a:rPr>
              <a:t>The user can input corresponding information to make an order.</a:t>
            </a:r>
          </a:p>
          <a:p>
            <a:pPr lvl="2"/>
            <a:r>
              <a:rPr kumimoji="1" lang="en-US" altLang="zh-CN" dirty="0">
                <a:latin typeface="Times New Roman" panose="02020603050405020304" pitchFamily="18" charset="0"/>
                <a:cs typeface="Times New Roman" panose="02020603050405020304" pitchFamily="18" charset="0"/>
              </a:rPr>
              <a:t>The user can click the choose button and get redirected to another page to choose which user to choose. Click the right part operation circle, and then click confirm button in down left side. After confirming, the user can see the corresponding name and the user’s user id.</a:t>
            </a:r>
          </a:p>
          <a:p>
            <a:pPr lvl="2"/>
            <a:r>
              <a:rPr kumimoji="1" lang="en-US" altLang="zh-CN" dirty="0">
                <a:latin typeface="Times New Roman" panose="02020603050405020304" pitchFamily="18" charset="0"/>
                <a:cs typeface="Times New Roman" panose="02020603050405020304" pitchFamily="18" charset="0"/>
              </a:rPr>
              <a:t>The user can then click the select button and get redirected to another page to choose which book to read. After clicking the circle on the right and pressing confirm button, the user can see the book name and its book id shows up on the table.</a:t>
            </a:r>
          </a:p>
          <a:p>
            <a:pPr lvl="2"/>
            <a:r>
              <a:rPr kumimoji="1" lang="en-US" altLang="zh-CN" dirty="0">
                <a:latin typeface="Times New Roman" panose="02020603050405020304" pitchFamily="18" charset="0"/>
                <a:cs typeface="Times New Roman" panose="02020603050405020304" pitchFamily="18" charset="0"/>
              </a:rPr>
              <a:t>Then the user can input a quantity and an order time. There are also one confirm button and a reset button.</a:t>
            </a:r>
          </a:p>
          <a:p>
            <a:pPr lvl="1"/>
            <a:r>
              <a:rPr kumimoji="1" lang="en-US" altLang="zh-CN" dirty="0">
                <a:latin typeface="Times New Roman" panose="02020603050405020304" pitchFamily="18" charset="0"/>
                <a:cs typeface="Times New Roman" panose="02020603050405020304" pitchFamily="18" charset="0"/>
              </a:rPr>
              <a:t>Order Manage.</a:t>
            </a:r>
          </a:p>
          <a:p>
            <a:pPr lvl="2"/>
            <a:r>
              <a:rPr kumimoji="1" lang="en-US" altLang="zh-CN" dirty="0">
                <a:latin typeface="Times New Roman" panose="02020603050405020304" pitchFamily="18" charset="0"/>
                <a:cs typeface="Times New Roman" panose="02020603050405020304" pitchFamily="18" charset="0"/>
              </a:rPr>
              <a:t>The user can view who ordered which book, how many at which date this order is being made.</a:t>
            </a:r>
          </a:p>
          <a:p>
            <a:pPr lvl="2"/>
            <a:r>
              <a:rPr kumimoji="1" lang="en-US" altLang="zh-CN" dirty="0">
                <a:latin typeface="Times New Roman" panose="02020603050405020304" pitchFamily="18" charset="0"/>
                <a:cs typeface="Times New Roman" panose="02020603050405020304" pitchFamily="18" charset="0"/>
              </a:rPr>
              <a:t>The user can also delete records by pressing the delete button.</a:t>
            </a:r>
          </a:p>
          <a:p>
            <a:pPr lvl="2"/>
            <a:r>
              <a:rPr kumimoji="1" lang="en-US" altLang="zh-CN" dirty="0">
                <a:latin typeface="Times New Roman" panose="02020603050405020304" pitchFamily="18" charset="0"/>
                <a:cs typeface="Times New Roman" panose="02020603050405020304" pitchFamily="18" charset="0"/>
              </a:rPr>
              <a:t>One add button to redirect to make order page and some text showing the current page.</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999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DB4BD5-953E-1D4D-966A-51A9EA56F828}"/>
              </a:ext>
            </a:extLst>
          </p:cNvPr>
          <p:cNvSpPr>
            <a:spLocks noGrp="1"/>
          </p:cNvSpPr>
          <p:nvPr>
            <p:ph type="title"/>
          </p:nvPr>
        </p:nvSpPr>
        <p:spPr/>
        <p:txBody>
          <a:bodyPr>
            <a:normAutofit/>
          </a:bodyPr>
          <a:lstStyle/>
          <a:p>
            <a:r>
              <a:rPr kumimoji="1" lang="en-US" altLang="zh-CN" sz="4300" dirty="0">
                <a:latin typeface="Times New Roman" panose="02020603050405020304" pitchFamily="18" charset="0"/>
                <a:cs typeface="Times New Roman" panose="02020603050405020304" pitchFamily="18" charset="0"/>
              </a:rPr>
              <a:t>Functionalities Implemented - VI</a:t>
            </a:r>
            <a:endParaRPr kumimoji="1" lang="zh-CN" altLang="en-US" sz="4300" dirty="0"/>
          </a:p>
        </p:txBody>
      </p:sp>
      <p:sp>
        <p:nvSpPr>
          <p:cNvPr id="3" name="内容占位符 2">
            <a:extLst>
              <a:ext uri="{FF2B5EF4-FFF2-40B4-BE49-F238E27FC236}">
                <a16:creationId xmlns:a16="http://schemas.microsoft.com/office/drawing/2014/main" id="{A0FF1760-757F-974F-99A0-11146555782D}"/>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In top right, there is a clock showing the current date and a current time.</a:t>
            </a:r>
          </a:p>
          <a:p>
            <a:r>
              <a:rPr kumimoji="1" lang="en-US" altLang="zh-CN" dirty="0">
                <a:latin typeface="Times New Roman" panose="02020603050405020304" pitchFamily="18" charset="0"/>
                <a:cs typeface="Times New Roman" panose="02020603050405020304" pitchFamily="18" charset="0"/>
              </a:rPr>
              <a:t>On the down side, one side shows the Current Login Account Type, and one side shows the change password functionality, one side can hide the left main page or unfold it, and the last side performs a logout functionality.</a:t>
            </a:r>
          </a:p>
          <a:p>
            <a:r>
              <a:rPr kumimoji="1" lang="en-US" altLang="zh-CN" dirty="0">
                <a:latin typeface="Times New Roman" panose="02020603050405020304" pitchFamily="18" charset="0"/>
                <a:cs typeface="Times New Roman" panose="02020603050405020304" pitchFamily="18" charset="0"/>
              </a:rPr>
              <a:t>Hiding the main page is useful when the user wants to see more information on the tables such as staying on order manage section for a while to find a specific order record.</a:t>
            </a:r>
          </a:p>
        </p:txBody>
      </p:sp>
    </p:spTree>
    <p:extLst>
      <p:ext uri="{BB962C8B-B14F-4D97-AF65-F5344CB8AC3E}">
        <p14:creationId xmlns:p14="http://schemas.microsoft.com/office/powerpoint/2010/main" val="4244122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B252D-A36F-DB44-B3CE-D0B7F4D72FCC}"/>
              </a:ext>
            </a:extLst>
          </p:cNvPr>
          <p:cNvSpPr>
            <a:spLocks noGrp="1"/>
          </p:cNvSpPr>
          <p:nvPr>
            <p:ph type="title"/>
          </p:nvPr>
        </p:nvSpPr>
        <p:spPr/>
        <p:txBody>
          <a:bodyPr>
            <a:normAutofit/>
          </a:bodyPr>
          <a:lstStyle/>
          <a:p>
            <a:r>
              <a:rPr kumimoji="1" lang="en-US" altLang="zh-CN" sz="4300" dirty="0">
                <a:latin typeface="Times New Roman" panose="02020603050405020304" pitchFamily="18" charset="0"/>
                <a:cs typeface="Times New Roman" panose="02020603050405020304" pitchFamily="18" charset="0"/>
              </a:rPr>
              <a:t>Functionalities partially Implemented</a:t>
            </a:r>
            <a:endParaRPr kumimoji="1" lang="zh-CN" altLang="en-US" sz="4300" dirty="0"/>
          </a:p>
        </p:txBody>
      </p:sp>
      <p:sp>
        <p:nvSpPr>
          <p:cNvPr id="3" name="内容占位符 2">
            <a:extLst>
              <a:ext uri="{FF2B5EF4-FFF2-40B4-BE49-F238E27FC236}">
                <a16:creationId xmlns:a16="http://schemas.microsoft.com/office/drawing/2014/main" id="{3A6A8909-5534-6640-A6D6-A42E6D043DC7}"/>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Backend code for the </a:t>
            </a:r>
            <a:r>
              <a:rPr kumimoji="1" lang="en-US" altLang="zh-CN" dirty="0" err="1">
                <a:latin typeface="Times New Roman" panose="02020603050405020304" pitchFamily="18" charset="0"/>
                <a:cs typeface="Times New Roman" panose="02020603050405020304" pitchFamily="18" charset="0"/>
              </a:rPr>
              <a:t>comment_servlet.java</a:t>
            </a:r>
            <a:r>
              <a:rPr kumimoji="1" lang="en-US" altLang="zh-CN" dirty="0">
                <a:latin typeface="Times New Roman" panose="02020603050405020304" pitchFamily="18" charset="0"/>
                <a:cs typeface="Times New Roman" panose="02020603050405020304" pitchFamily="18" charset="0"/>
              </a:rPr>
              <a:t> and </a:t>
            </a:r>
            <a:r>
              <a:rPr kumimoji="1" lang="en-US" altLang="zh-CN" dirty="0" err="1">
                <a:latin typeface="Times New Roman" panose="02020603050405020304" pitchFamily="18" charset="0"/>
                <a:cs typeface="Times New Roman" panose="02020603050405020304" pitchFamily="18" charset="0"/>
              </a:rPr>
              <a:t>TComment.java</a:t>
            </a:r>
            <a:r>
              <a:rPr kumimoji="1" lang="en-US" altLang="zh-CN" dirty="0">
                <a:latin typeface="Times New Roman" panose="02020603050405020304" pitchFamily="18" charset="0"/>
                <a:cs typeface="Times New Roman" panose="02020603050405020304" pitchFamily="18" charset="0"/>
              </a:rPr>
              <a:t>. No frontend page for comment functionalities yet. Already have the database table designed.</a:t>
            </a:r>
          </a:p>
          <a:p>
            <a:r>
              <a:rPr kumimoji="1" lang="en-US" altLang="zh-CN" dirty="0">
                <a:latin typeface="Times New Roman" panose="02020603050405020304" pitchFamily="18" charset="0"/>
                <a:cs typeface="Times New Roman" panose="02020603050405020304" pitchFamily="18" charset="0"/>
              </a:rPr>
              <a:t>Two front page designs of the search functionality and one showing statistics front page design of a particular book or a customer.</a:t>
            </a:r>
          </a:p>
        </p:txBody>
      </p:sp>
    </p:spTree>
    <p:extLst>
      <p:ext uri="{BB962C8B-B14F-4D97-AF65-F5344CB8AC3E}">
        <p14:creationId xmlns:p14="http://schemas.microsoft.com/office/powerpoint/2010/main" val="131904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BD333-BE89-F140-A3CA-618718B08B66}"/>
              </a:ext>
            </a:extLst>
          </p:cNvPr>
          <p:cNvSpPr>
            <a:spLocks noGrp="1"/>
          </p:cNvSpPr>
          <p:nvPr>
            <p:ph type="title"/>
          </p:nvPr>
        </p:nvSpPr>
        <p:spPr/>
        <p:txBody>
          <a:bodyPr>
            <a:normAutofit/>
          </a:bodyPr>
          <a:lstStyle/>
          <a:p>
            <a:r>
              <a:rPr kumimoji="1" lang="en-US" altLang="zh-CN" sz="4300" dirty="0">
                <a:latin typeface="Times New Roman" panose="02020603050405020304" pitchFamily="18" charset="0"/>
                <a:cs typeface="Times New Roman" panose="02020603050405020304" pitchFamily="18" charset="0"/>
              </a:rPr>
              <a:t>Thanks for reading</a:t>
            </a:r>
            <a:endParaRPr kumimoji="1" lang="zh-CN" altLang="en-US" sz="43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BC199E4F-6C80-994E-8386-C09B6E94C653}"/>
              </a:ext>
            </a:extLst>
          </p:cNvPr>
          <p:cNvSpPr>
            <a:spLocks noGrp="1"/>
          </p:cNvSpPr>
          <p:nvPr>
            <p:ph idx="1"/>
          </p:nvPr>
        </p:nvSpPr>
        <p:spPr/>
        <p:txBody>
          <a:bodyPr/>
          <a:lstStyle/>
          <a:p>
            <a:endParaRPr kumimoji="1"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a:p>
            <a:endParaRPr kumimoji="1" lang="en-US" altLang="zh-CN" dirty="0">
              <a:latin typeface="Times New Roman" panose="02020603050405020304" pitchFamily="18" charset="0"/>
              <a:cs typeface="Times New Roman" panose="02020603050405020304" pitchFamily="18" charset="0"/>
            </a:endParaRPr>
          </a:p>
          <a:p>
            <a:pPr marL="0" indent="0">
              <a:buNone/>
            </a:pPr>
            <a:endParaRPr kumimoji="1" lang="en-US" altLang="zh-CN" dirty="0">
              <a:latin typeface="Times New Roman" panose="02020603050405020304" pitchFamily="18" charset="0"/>
              <a:cs typeface="Times New Roman" panose="02020603050405020304" pitchFamily="18" charset="0"/>
            </a:endParaRPr>
          </a:p>
          <a:p>
            <a:pPr marL="0" indent="0">
              <a:buNone/>
            </a:pPr>
            <a:r>
              <a:rPr kumimoji="1" lang="en-US" altLang="zh-CN" dirty="0">
                <a:latin typeface="Times New Roman" panose="02020603050405020304" pitchFamily="18" charset="0"/>
                <a:cs typeface="Times New Roman" panose="02020603050405020304" pitchFamily="18" charset="0"/>
              </a:rPr>
              <a:t>Best regards,</a:t>
            </a:r>
          </a:p>
          <a:p>
            <a:pPr marL="0" indent="0">
              <a:buNone/>
            </a:pPr>
            <a:r>
              <a:rPr kumimoji="1" lang="en-US" altLang="zh-CN" dirty="0" err="1">
                <a:latin typeface="Times New Roman" panose="02020603050405020304" pitchFamily="18" charset="0"/>
                <a:cs typeface="Times New Roman" panose="02020603050405020304" pitchFamily="18" charset="0"/>
              </a:rPr>
              <a:t>Jialong</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139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BD83A5-662B-BD4A-908D-C896616A8546}"/>
              </a:ext>
            </a:extLst>
          </p:cNvPr>
          <p:cNvSpPr>
            <a:spLocks noGrp="1"/>
          </p:cNvSpPr>
          <p:nvPr>
            <p:ph type="title"/>
          </p:nvPr>
        </p:nvSpPr>
        <p:spPr/>
        <p:txBody>
          <a:bodyPr>
            <a:normAutofit/>
          </a:bodyPr>
          <a:lstStyle/>
          <a:p>
            <a:r>
              <a:rPr kumimoji="1" lang="en-US" altLang="zh-CN" sz="4300" dirty="0">
                <a:latin typeface="Times New Roman" panose="02020603050405020304" pitchFamily="18" charset="0"/>
                <a:cs typeface="Times New Roman" panose="02020603050405020304" pitchFamily="18" charset="0"/>
              </a:rPr>
              <a:t>Technology Survey I - Frontend</a:t>
            </a:r>
            <a:endParaRPr kumimoji="1" lang="zh-CN" altLang="en-US" sz="43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DFD159E5-4987-3440-BB37-E04C50BA8443}"/>
              </a:ext>
            </a:extLst>
          </p:cNvPr>
          <p:cNvSpPr>
            <a:spLocks noGrp="1"/>
          </p:cNvSpPr>
          <p:nvPr>
            <p:ph idx="1"/>
          </p:nvPr>
        </p:nvSpPr>
        <p:spPr/>
        <p:txBody>
          <a:bodyPr>
            <a:normAutofit/>
          </a:bodyPr>
          <a:lstStyle/>
          <a:p>
            <a:r>
              <a:rPr kumimoji="1" lang="en-US" altLang="zh-CN" dirty="0">
                <a:latin typeface="Times New Roman" panose="02020603050405020304" pitchFamily="18" charset="0"/>
                <a:cs typeface="Times New Roman" panose="02020603050405020304" pitchFamily="18" charset="0"/>
              </a:rPr>
              <a:t>In my final implementation, I choose to use HTML, CSS and JavaScript as my frontend technology, which is the same as my phase one planning. However, there is one change that I integrated them into </a:t>
            </a:r>
            <a:r>
              <a:rPr kumimoji="1" lang="en-US" altLang="zh-CN" dirty="0" err="1">
                <a:latin typeface="Times New Roman" panose="02020603050405020304" pitchFamily="18" charset="0"/>
                <a:cs typeface="Times New Roman" panose="02020603050405020304" pitchFamily="18" charset="0"/>
              </a:rPr>
              <a:t>jsp</a:t>
            </a:r>
            <a:r>
              <a:rPr kumimoji="1" lang="en-US" altLang="zh-CN" dirty="0">
                <a:latin typeface="Times New Roman" panose="02020603050405020304" pitchFamily="18" charset="0"/>
                <a:cs typeface="Times New Roman" panose="02020603050405020304" pitchFamily="18" charset="0"/>
              </a:rPr>
              <a:t> files. </a:t>
            </a:r>
          </a:p>
          <a:p>
            <a:pPr marL="0" indent="0">
              <a:buNone/>
            </a:pPr>
            <a:endParaRPr kumimoji="1" lang="en-US" altLang="zh-CN" dirty="0">
              <a:latin typeface="Times New Roman" panose="02020603050405020304" pitchFamily="18" charset="0"/>
              <a:cs typeface="Times New Roman" panose="02020603050405020304" pitchFamily="18" charset="0"/>
            </a:endParaRPr>
          </a:p>
          <a:p>
            <a:r>
              <a:rPr kumimoji="1" lang="en-US" altLang="zh-CN" dirty="0" err="1">
                <a:latin typeface="Times New Roman" panose="02020603050405020304" pitchFamily="18" charset="0"/>
                <a:cs typeface="Times New Roman" panose="02020603050405020304" pitchFamily="18" charset="0"/>
              </a:rPr>
              <a:t>Jsp</a:t>
            </a:r>
            <a:r>
              <a:rPr kumimoji="1" lang="en-US" altLang="zh-CN" dirty="0">
                <a:latin typeface="Times New Roman" panose="02020603050405020304" pitchFamily="18" charset="0"/>
                <a:cs typeface="Times New Roman" panose="02020603050405020304" pitchFamily="18" charset="0"/>
              </a:rPr>
              <a:t> is java server pages, which</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is a server-side programming technology that enables the creation of dynamic, platform-independent method for building Web-based applications. It can access the whole family of Java APIs. I can write JSPs as text files that combine HTML codes and XML elements etc. </a:t>
            </a:r>
          </a:p>
          <a:p>
            <a:endParaRPr kumimoji="1" lang="en-US"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For the database technology, I choose to use MySQL. This technology is the same as what I wrote in Phase I, but as I implementing the project, I find that there are more advantages to choose MySQL as my database technology.</a:t>
            </a:r>
          </a:p>
        </p:txBody>
      </p:sp>
    </p:spTree>
    <p:extLst>
      <p:ext uri="{BB962C8B-B14F-4D97-AF65-F5344CB8AC3E}">
        <p14:creationId xmlns:p14="http://schemas.microsoft.com/office/powerpoint/2010/main" val="3313886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2B748-3DB1-D54F-938B-B493BE434847}"/>
              </a:ext>
            </a:extLst>
          </p:cNvPr>
          <p:cNvSpPr>
            <a:spLocks noGrp="1"/>
          </p:cNvSpPr>
          <p:nvPr>
            <p:ph type="title"/>
          </p:nvPr>
        </p:nvSpPr>
        <p:spPr/>
        <p:txBody>
          <a:bodyPr>
            <a:normAutofit fontScale="90000"/>
          </a:bodyPr>
          <a:lstStyle/>
          <a:p>
            <a:r>
              <a:rPr kumimoji="1" lang="en-US" altLang="zh-CN" dirty="0">
                <a:latin typeface="Times New Roman" panose="02020603050405020304" pitchFamily="18" charset="0"/>
                <a:cs typeface="Times New Roman" panose="02020603050405020304" pitchFamily="18" charset="0"/>
              </a:rPr>
              <a:t>Technology Survey II – DB and backend</a:t>
            </a:r>
            <a:endParaRPr kumimoji="1" lang="zh-CN" altLang="en-US" dirty="0"/>
          </a:p>
        </p:txBody>
      </p:sp>
      <p:sp>
        <p:nvSpPr>
          <p:cNvPr id="3" name="内容占位符 2">
            <a:extLst>
              <a:ext uri="{FF2B5EF4-FFF2-40B4-BE49-F238E27FC236}">
                <a16:creationId xmlns:a16="http://schemas.microsoft.com/office/drawing/2014/main" id="{F456701B-015F-B14C-AE3B-4E47C3F49B65}"/>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First of all, in this project we are trying to design a book ordering system. If we use a non-relational database management system like NoSQL, its key-value pairs are not suitable since in this project we need to define the schemas in advance. </a:t>
            </a:r>
          </a:p>
          <a:p>
            <a:endParaRPr kumimoji="1" lang="en-US"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Moreover, our constraints over functionalities are strict. For instance, in ordering functionality, we need to make sure the specific book can only be ordered once, which is part of the ACID principle. The the last book was ordered twice in ordering system, it would cause real problems onto the customers. </a:t>
            </a:r>
          </a:p>
          <a:p>
            <a:endParaRPr kumimoji="1" lang="en-US"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For the backend programming language, I chose Java, which is the same as the Phase I. However, this time I chose to use Servlet Framework instead of the Spring. The servlet is simpler to implement than the Spring framework. I can call numerous simple APIs to make my implementations easier like connecting to the port or the database. </a:t>
            </a:r>
            <a:endParaRPr kumimoji="1" lang="zh-CN" altLang="en-US" dirty="0"/>
          </a:p>
        </p:txBody>
      </p:sp>
    </p:spTree>
    <p:extLst>
      <p:ext uri="{BB962C8B-B14F-4D97-AF65-F5344CB8AC3E}">
        <p14:creationId xmlns:p14="http://schemas.microsoft.com/office/powerpoint/2010/main" val="4135398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8989C1-D524-B547-9CA0-CFBAFBE35994}"/>
              </a:ext>
            </a:extLst>
          </p:cNvPr>
          <p:cNvSpPr>
            <a:spLocks noGrp="1"/>
          </p:cNvSpPr>
          <p:nvPr>
            <p:ph type="title"/>
          </p:nvPr>
        </p:nvSpPr>
        <p:spPr/>
        <p:txBody>
          <a:bodyPr>
            <a:normAutofit/>
          </a:bodyPr>
          <a:lstStyle/>
          <a:p>
            <a:r>
              <a:rPr kumimoji="1" lang="en-US" altLang="zh-CN" sz="4300" dirty="0">
                <a:latin typeface="Times New Roman" panose="02020603050405020304" pitchFamily="18" charset="0"/>
                <a:cs typeface="Times New Roman" panose="02020603050405020304" pitchFamily="18" charset="0"/>
              </a:rPr>
              <a:t>Technology Survey III – Useful Tools</a:t>
            </a:r>
            <a:endParaRPr kumimoji="1" lang="zh-CN" altLang="en-US" sz="4300" dirty="0"/>
          </a:p>
        </p:txBody>
      </p:sp>
      <p:sp>
        <p:nvSpPr>
          <p:cNvPr id="3" name="内容占位符 2">
            <a:extLst>
              <a:ext uri="{FF2B5EF4-FFF2-40B4-BE49-F238E27FC236}">
                <a16:creationId xmlns:a16="http://schemas.microsoft.com/office/drawing/2014/main" id="{F938B9F4-CD14-B248-9BDA-B5B49CCD803A}"/>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To visualize my database table settings, I used a tool called </a:t>
            </a:r>
            <a:r>
              <a:rPr kumimoji="1" lang="en-US" altLang="zh-CN" dirty="0" err="1">
                <a:latin typeface="Times New Roman" panose="02020603050405020304" pitchFamily="18" charset="0"/>
                <a:cs typeface="Times New Roman" panose="02020603050405020304" pitchFamily="18" charset="0"/>
              </a:rPr>
              <a:t>Navicat</a:t>
            </a:r>
            <a:r>
              <a:rPr kumimoji="1" lang="en-US" altLang="zh-CN" dirty="0">
                <a:latin typeface="Times New Roman" panose="02020603050405020304" pitchFamily="18" charset="0"/>
                <a:cs typeface="Times New Roman" panose="02020603050405020304" pitchFamily="18" charset="0"/>
              </a:rPr>
              <a:t>. This tool provides me a graph interface that makes me easy to add records or modify tables. For instance, when I find a mismatch between my backend SQL queries and the database tables on fields, I can directly rename the fields and solve the bug. Moreover, since it can visualize the structure of the tables and the fields, I can easily import outside records via </a:t>
            </a:r>
            <a:r>
              <a:rPr kumimoji="1" lang="en-US" altLang="zh-CN" dirty="0" err="1">
                <a:latin typeface="Times New Roman" panose="02020603050405020304" pitchFamily="18" charset="0"/>
                <a:cs typeface="Times New Roman" panose="02020603050405020304" pitchFamily="18" charset="0"/>
              </a:rPr>
              <a:t>Navicat</a:t>
            </a:r>
            <a:r>
              <a:rPr kumimoji="1" lang="en-US" altLang="zh-CN" dirty="0">
                <a:latin typeface="Times New Roman" panose="02020603050405020304" pitchFamily="18" charset="0"/>
                <a:cs typeface="Times New Roman" panose="02020603050405020304" pitchFamily="18" charset="0"/>
              </a:rPr>
              <a:t> interface by modifying and renaming the fields or the tables.</a:t>
            </a:r>
          </a:p>
          <a:p>
            <a:endParaRPr kumimoji="1" lang="en-US"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I used Tomcat to setup my local server so that I can access the pages directly from Chrome. In fact, the tomcat is a container for a Java Servlet, and it is able to receive requests from a client, dynamically compile and handle the request, and return the result to the client. I used the Tomcat to interact between the client and the server. </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6006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B9A089-1389-4B4C-96A4-E4FC4726B1CD}"/>
              </a:ext>
            </a:extLst>
          </p:cNvPr>
          <p:cNvSpPr>
            <a:spLocks noGrp="1"/>
          </p:cNvSpPr>
          <p:nvPr>
            <p:ph type="title"/>
          </p:nvPr>
        </p:nvSpPr>
        <p:spPr/>
        <p:txBody>
          <a:bodyPr>
            <a:normAutofit/>
          </a:bodyPr>
          <a:lstStyle/>
          <a:p>
            <a:r>
              <a:rPr kumimoji="1" lang="en-US" altLang="zh-CN" sz="4300" dirty="0">
                <a:latin typeface="Times New Roman" panose="02020603050405020304" pitchFamily="18" charset="0"/>
                <a:cs typeface="Times New Roman" panose="02020603050405020304" pitchFamily="18" charset="0"/>
              </a:rPr>
              <a:t>I learned what?</a:t>
            </a:r>
            <a:endParaRPr kumimoji="1" lang="zh-CN" altLang="en-US" sz="43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BD8B0A8D-3179-EA4D-A680-E2886D532074}"/>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From this project, I learned about how to design a huge system and coding its implementation. In the past, I had not yet touched the knowledge of the frontend programming. I just heard the nouns of HTMLs or the JavaScript before I started this project. Moreover, for the backend coding, I had not tried to build a server myself.</a:t>
            </a:r>
          </a:p>
          <a:p>
            <a:endParaRPr kumimoji="1" lang="en-US"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However, after implementing this final project, I figured out how the network connects the server and the local host, and how the database was implemented in a actual project. Designing icons and coding its functionalities costed me much time but it was worth when I finally saw the system ran. I feel I was so naïve when I wrote the design planning of this system. There are much more differences between the theory part and the implementation part. This project pushed me to learn much useful knowledge. </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351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3B2A00-1CFD-B647-8369-90BC41497D64}"/>
              </a:ext>
            </a:extLst>
          </p:cNvPr>
          <p:cNvSpPr>
            <a:spLocks noGrp="1"/>
          </p:cNvSpPr>
          <p:nvPr>
            <p:ph type="title"/>
          </p:nvPr>
        </p:nvSpPr>
        <p:spPr/>
        <p:txBody>
          <a:bodyPr>
            <a:normAutofit/>
          </a:bodyPr>
          <a:lstStyle/>
          <a:p>
            <a:r>
              <a:rPr kumimoji="1" lang="en-US" altLang="zh-CN" sz="4300" dirty="0">
                <a:latin typeface="Times New Roman" panose="02020603050405020304" pitchFamily="18" charset="0"/>
                <a:cs typeface="Times New Roman" panose="02020603050405020304" pitchFamily="18" charset="0"/>
              </a:rPr>
              <a:t>What difficulties I met?</a:t>
            </a:r>
            <a:endParaRPr kumimoji="1" lang="zh-CN" altLang="en-US" sz="43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FD11C649-5363-194C-AC0D-B2F4BA059847}"/>
              </a:ext>
            </a:extLst>
          </p:cNvPr>
          <p:cNvSpPr>
            <a:spLocks noGrp="1"/>
          </p:cNvSpPr>
          <p:nvPr>
            <p:ph idx="1"/>
          </p:nvPr>
        </p:nvSpPr>
        <p:spPr/>
        <p:txBody>
          <a:bodyPr>
            <a:normAutofit lnSpcReduction="10000"/>
          </a:bodyPr>
          <a:lstStyle/>
          <a:p>
            <a:r>
              <a:rPr kumimoji="1" lang="en-US" altLang="zh-CN" dirty="0">
                <a:latin typeface="Times New Roman" panose="02020603050405020304" pitchFamily="18" charset="0"/>
                <a:cs typeface="Times New Roman" panose="02020603050405020304" pitchFamily="18" charset="0"/>
              </a:rPr>
              <a:t>Numerous bugs. </a:t>
            </a:r>
          </a:p>
          <a:p>
            <a:pPr marL="0" indent="0">
              <a:buNone/>
            </a:pPr>
            <a:r>
              <a:rPr kumimoji="1" lang="en-US" altLang="zh-CN" dirty="0">
                <a:latin typeface="Times New Roman" panose="02020603050405020304" pitchFamily="18" charset="0"/>
                <a:cs typeface="Times New Roman" panose="02020603050405020304" pitchFamily="18" charset="0"/>
              </a:rPr>
              <a:t>Since I used many new APIs I had never used before, this introduced lots of bugs and wrong uses. For instance, when I tried to design a frontend page, I planed to create a drop down list, but the list cannot display the right variable names I wanted. I debugged for a long time and finally I find the cause of the bug - there are some issues on my implementation of transferring values between the client and server. I looked up the error message, googled online, and read the Stack Overflow, finally located the part I coded wrong and fixed that. </a:t>
            </a:r>
          </a:p>
          <a:p>
            <a:endParaRPr kumimoji="1" lang="en-US"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The big picture of the system implementation. </a:t>
            </a:r>
          </a:p>
          <a:p>
            <a:pPr marL="0" indent="0">
              <a:buNone/>
            </a:pPr>
            <a:r>
              <a:rPr kumimoji="1" lang="en-US" altLang="zh-CN" dirty="0">
                <a:latin typeface="Times New Roman" panose="02020603050405020304" pitchFamily="18" charset="0"/>
                <a:cs typeface="Times New Roman" panose="02020603050405020304" pitchFamily="18" charset="0"/>
              </a:rPr>
              <a:t>I used to have trouble implementing the requirements. I tried to solve them one by one but I failed since some of the requirements are correlated between each other. I finally figured out how to implement the big system step by step after reading a blog written by the author who has worked as a product manager in a high-tech. His blog inspired me to draw a flow-chart of the requirements and structured it systematically.</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5288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65D850-D585-C84D-A7C1-BA4835EDBA7F}"/>
              </a:ext>
            </a:extLst>
          </p:cNvPr>
          <p:cNvSpPr>
            <a:spLocks noGrp="1"/>
          </p:cNvSpPr>
          <p:nvPr>
            <p:ph type="title"/>
          </p:nvPr>
        </p:nvSpPr>
        <p:spPr/>
        <p:txBody>
          <a:bodyPr>
            <a:normAutofit/>
          </a:bodyPr>
          <a:lstStyle/>
          <a:p>
            <a:r>
              <a:rPr kumimoji="1" lang="en-US" altLang="zh-CN" sz="4300" dirty="0">
                <a:latin typeface="Times New Roman" panose="02020603050405020304" pitchFamily="18" charset="0"/>
                <a:cs typeface="Times New Roman" panose="02020603050405020304" pitchFamily="18" charset="0"/>
              </a:rPr>
              <a:t>Part of screenshots of functionalities</a:t>
            </a:r>
            <a:endParaRPr kumimoji="1" lang="zh-CN" altLang="en-US" sz="4300" dirty="0">
              <a:latin typeface="Times New Roman" panose="02020603050405020304" pitchFamily="18" charset="0"/>
              <a:cs typeface="Times New Roman" panose="02020603050405020304" pitchFamily="18" charset="0"/>
            </a:endParaRPr>
          </a:p>
        </p:txBody>
      </p:sp>
      <p:pic>
        <p:nvPicPr>
          <p:cNvPr id="5" name="内容占位符 4">
            <a:extLst>
              <a:ext uri="{FF2B5EF4-FFF2-40B4-BE49-F238E27FC236}">
                <a16:creationId xmlns:a16="http://schemas.microsoft.com/office/drawing/2014/main" id="{CC9691BD-2B43-E44A-89CB-A130201C6DA7}"/>
              </a:ext>
            </a:extLst>
          </p:cNvPr>
          <p:cNvPicPr>
            <a:picLocks noGrp="1" noChangeAspect="1"/>
          </p:cNvPicPr>
          <p:nvPr>
            <p:ph idx="1"/>
          </p:nvPr>
        </p:nvPicPr>
        <p:blipFill>
          <a:blip r:embed="rId2"/>
          <a:stretch>
            <a:fillRect/>
          </a:stretch>
        </p:blipFill>
        <p:spPr>
          <a:xfrm>
            <a:off x="295619" y="2014194"/>
            <a:ext cx="3617062" cy="4584910"/>
          </a:xfrm>
        </p:spPr>
      </p:pic>
      <p:sp>
        <p:nvSpPr>
          <p:cNvPr id="6" name="文本框 5">
            <a:extLst>
              <a:ext uri="{FF2B5EF4-FFF2-40B4-BE49-F238E27FC236}">
                <a16:creationId xmlns:a16="http://schemas.microsoft.com/office/drawing/2014/main" id="{CD05CA29-8331-B24E-A8CE-6B97C21C3F66}"/>
              </a:ext>
            </a:extLst>
          </p:cNvPr>
          <p:cNvSpPr txBox="1"/>
          <p:nvPr/>
        </p:nvSpPr>
        <p:spPr>
          <a:xfrm>
            <a:off x="295619" y="1644862"/>
            <a:ext cx="3879773" cy="369332"/>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The flow-chart before implementing</a:t>
            </a:r>
            <a:endParaRPr kumimoji="1"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2BCB0B05-9840-194A-9C51-AF251977A011}"/>
              </a:ext>
            </a:extLst>
          </p:cNvPr>
          <p:cNvPicPr>
            <a:picLocks noChangeAspect="1"/>
          </p:cNvPicPr>
          <p:nvPr/>
        </p:nvPicPr>
        <p:blipFill>
          <a:blip r:embed="rId3"/>
          <a:stretch>
            <a:fillRect/>
          </a:stretch>
        </p:blipFill>
        <p:spPr>
          <a:xfrm>
            <a:off x="4243599" y="2003910"/>
            <a:ext cx="2436043" cy="1331354"/>
          </a:xfrm>
          <a:prstGeom prst="rect">
            <a:avLst/>
          </a:prstGeom>
        </p:spPr>
      </p:pic>
      <p:pic>
        <p:nvPicPr>
          <p:cNvPr id="10" name="图片 9">
            <a:extLst>
              <a:ext uri="{FF2B5EF4-FFF2-40B4-BE49-F238E27FC236}">
                <a16:creationId xmlns:a16="http://schemas.microsoft.com/office/drawing/2014/main" id="{92E72C5E-6431-BF4D-9D43-C5C2D34F5F38}"/>
              </a:ext>
            </a:extLst>
          </p:cNvPr>
          <p:cNvPicPr>
            <a:picLocks noChangeAspect="1"/>
          </p:cNvPicPr>
          <p:nvPr/>
        </p:nvPicPr>
        <p:blipFill>
          <a:blip r:embed="rId4"/>
          <a:stretch>
            <a:fillRect/>
          </a:stretch>
        </p:blipFill>
        <p:spPr>
          <a:xfrm>
            <a:off x="4239712" y="3450551"/>
            <a:ext cx="2439930" cy="1346004"/>
          </a:xfrm>
          <a:prstGeom prst="rect">
            <a:avLst/>
          </a:prstGeom>
        </p:spPr>
      </p:pic>
      <p:pic>
        <p:nvPicPr>
          <p:cNvPr id="12" name="图片 11">
            <a:extLst>
              <a:ext uri="{FF2B5EF4-FFF2-40B4-BE49-F238E27FC236}">
                <a16:creationId xmlns:a16="http://schemas.microsoft.com/office/drawing/2014/main" id="{2ABBB97C-1980-AC47-96F8-D3882EE3F19F}"/>
              </a:ext>
            </a:extLst>
          </p:cNvPr>
          <p:cNvPicPr>
            <a:picLocks noChangeAspect="1"/>
          </p:cNvPicPr>
          <p:nvPr/>
        </p:nvPicPr>
        <p:blipFill>
          <a:blip r:embed="rId5"/>
          <a:stretch>
            <a:fillRect/>
          </a:stretch>
        </p:blipFill>
        <p:spPr>
          <a:xfrm>
            <a:off x="4245325" y="4911842"/>
            <a:ext cx="2434317" cy="1310786"/>
          </a:xfrm>
          <a:prstGeom prst="rect">
            <a:avLst/>
          </a:prstGeom>
        </p:spPr>
      </p:pic>
      <p:sp>
        <p:nvSpPr>
          <p:cNvPr id="13" name="矩形 12">
            <a:extLst>
              <a:ext uri="{FF2B5EF4-FFF2-40B4-BE49-F238E27FC236}">
                <a16:creationId xmlns:a16="http://schemas.microsoft.com/office/drawing/2014/main" id="{CBEAEEA6-D221-DE47-A44D-C46C99F64BB9}"/>
              </a:ext>
            </a:extLst>
          </p:cNvPr>
          <p:cNvSpPr/>
          <p:nvPr/>
        </p:nvSpPr>
        <p:spPr>
          <a:xfrm>
            <a:off x="3980888" y="1644862"/>
            <a:ext cx="5034392"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Login and concurrent login with different user mode</a:t>
            </a:r>
            <a:endParaRPr lang="zh-CN" altLang="en-US" dirty="0">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8EF61395-5BC1-294E-BDC1-EBBCD22C1FFA}"/>
              </a:ext>
            </a:extLst>
          </p:cNvPr>
          <p:cNvPicPr>
            <a:picLocks noChangeAspect="1"/>
          </p:cNvPicPr>
          <p:nvPr/>
        </p:nvPicPr>
        <p:blipFill>
          <a:blip r:embed="rId6"/>
          <a:stretch>
            <a:fillRect/>
          </a:stretch>
        </p:blipFill>
        <p:spPr>
          <a:xfrm>
            <a:off x="7151153" y="2644035"/>
            <a:ext cx="4189993" cy="1641525"/>
          </a:xfrm>
          <a:prstGeom prst="rect">
            <a:avLst/>
          </a:prstGeom>
        </p:spPr>
      </p:pic>
      <p:sp>
        <p:nvSpPr>
          <p:cNvPr id="16" name="文本框 15">
            <a:extLst>
              <a:ext uri="{FF2B5EF4-FFF2-40B4-BE49-F238E27FC236}">
                <a16:creationId xmlns:a16="http://schemas.microsoft.com/office/drawing/2014/main" id="{3AE8D625-C275-9846-B748-144A9C5B4C28}"/>
              </a:ext>
            </a:extLst>
          </p:cNvPr>
          <p:cNvSpPr txBox="1"/>
          <p:nvPr/>
        </p:nvSpPr>
        <p:spPr>
          <a:xfrm>
            <a:off x="6826769" y="2002750"/>
            <a:ext cx="5295281" cy="646331"/>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If just logged in, the original pw filed was prefilled.</a:t>
            </a:r>
          </a:p>
          <a:p>
            <a:r>
              <a:rPr kumimoji="1" lang="en-US" altLang="zh-CN" dirty="0">
                <a:latin typeface="Times New Roman" panose="02020603050405020304" pitchFamily="18" charset="0"/>
                <a:cs typeface="Times New Roman" panose="02020603050405020304" pitchFamily="18" charset="0"/>
              </a:rPr>
              <a:t>Manager or the customer can directly change their pw</a:t>
            </a:r>
            <a:endParaRPr kumimoji="1" lang="zh-CN" altLang="en-US"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B750FF5B-CB41-634F-88F6-9819AA899CF9}"/>
              </a:ext>
            </a:extLst>
          </p:cNvPr>
          <p:cNvPicPr>
            <a:picLocks noChangeAspect="1"/>
          </p:cNvPicPr>
          <p:nvPr/>
        </p:nvPicPr>
        <p:blipFill>
          <a:blip r:embed="rId7"/>
          <a:stretch>
            <a:fillRect/>
          </a:stretch>
        </p:blipFill>
        <p:spPr>
          <a:xfrm>
            <a:off x="7151153" y="4787360"/>
            <a:ext cx="3974047" cy="1731074"/>
          </a:xfrm>
          <a:prstGeom prst="rect">
            <a:avLst/>
          </a:prstGeom>
        </p:spPr>
      </p:pic>
      <p:sp>
        <p:nvSpPr>
          <p:cNvPr id="19" name="文本框 18">
            <a:extLst>
              <a:ext uri="{FF2B5EF4-FFF2-40B4-BE49-F238E27FC236}">
                <a16:creationId xmlns:a16="http://schemas.microsoft.com/office/drawing/2014/main" id="{F3A0A4F7-23D1-014A-9C87-D075DEB86DB2}"/>
              </a:ext>
            </a:extLst>
          </p:cNvPr>
          <p:cNvSpPr txBox="1"/>
          <p:nvPr/>
        </p:nvSpPr>
        <p:spPr>
          <a:xfrm>
            <a:off x="6826769" y="4351794"/>
            <a:ext cx="5295281" cy="369332"/>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Manage Managers</a:t>
            </a:r>
          </a:p>
        </p:txBody>
      </p:sp>
    </p:spTree>
    <p:extLst>
      <p:ext uri="{BB962C8B-B14F-4D97-AF65-F5344CB8AC3E}">
        <p14:creationId xmlns:p14="http://schemas.microsoft.com/office/powerpoint/2010/main" val="311819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97D5A-B379-1E4D-BC91-FA3FE699319F}"/>
              </a:ext>
            </a:extLst>
          </p:cNvPr>
          <p:cNvSpPr>
            <a:spLocks noGrp="1"/>
          </p:cNvSpPr>
          <p:nvPr>
            <p:ph type="title"/>
          </p:nvPr>
        </p:nvSpPr>
        <p:spPr/>
        <p:txBody>
          <a:bodyPr>
            <a:normAutofit/>
          </a:bodyPr>
          <a:lstStyle/>
          <a:p>
            <a:r>
              <a:rPr kumimoji="1" lang="en-US" altLang="zh-CN" sz="4300" dirty="0">
                <a:latin typeface="Times New Roman" panose="02020603050405020304" pitchFamily="18" charset="0"/>
                <a:cs typeface="Times New Roman" panose="02020603050405020304" pitchFamily="18" charset="0"/>
              </a:rPr>
              <a:t>Part of screenshots of functionalities</a:t>
            </a:r>
            <a:endParaRPr kumimoji="1" lang="zh-CN" altLang="en-US" sz="4300" dirty="0"/>
          </a:p>
        </p:txBody>
      </p:sp>
      <p:pic>
        <p:nvPicPr>
          <p:cNvPr id="6" name="内容占位符 5">
            <a:extLst>
              <a:ext uri="{FF2B5EF4-FFF2-40B4-BE49-F238E27FC236}">
                <a16:creationId xmlns:a16="http://schemas.microsoft.com/office/drawing/2014/main" id="{AE62C6FC-DA47-E641-9BDB-CC09DFAE65A0}"/>
              </a:ext>
            </a:extLst>
          </p:cNvPr>
          <p:cNvPicPr>
            <a:picLocks noGrp="1" noChangeAspect="1"/>
          </p:cNvPicPr>
          <p:nvPr>
            <p:ph idx="1"/>
          </p:nvPr>
        </p:nvPicPr>
        <p:blipFill>
          <a:blip r:embed="rId2"/>
          <a:stretch>
            <a:fillRect/>
          </a:stretch>
        </p:blipFill>
        <p:spPr>
          <a:xfrm>
            <a:off x="295617" y="2103119"/>
            <a:ext cx="4404593" cy="1733449"/>
          </a:xfrm>
        </p:spPr>
      </p:pic>
      <p:sp>
        <p:nvSpPr>
          <p:cNvPr id="4" name="文本框 3">
            <a:extLst>
              <a:ext uri="{FF2B5EF4-FFF2-40B4-BE49-F238E27FC236}">
                <a16:creationId xmlns:a16="http://schemas.microsoft.com/office/drawing/2014/main" id="{8C727606-C683-E94E-8F54-921AE16729B0}"/>
              </a:ext>
            </a:extLst>
          </p:cNvPr>
          <p:cNvSpPr txBox="1"/>
          <p:nvPr/>
        </p:nvSpPr>
        <p:spPr>
          <a:xfrm>
            <a:off x="295619" y="1733788"/>
            <a:ext cx="3879773" cy="369332"/>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Add Subject</a:t>
            </a:r>
            <a:endParaRPr kumimoji="1"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CC924680-52ED-514E-B2F9-8D8C9C57F3F7}"/>
              </a:ext>
            </a:extLst>
          </p:cNvPr>
          <p:cNvSpPr txBox="1"/>
          <p:nvPr/>
        </p:nvSpPr>
        <p:spPr>
          <a:xfrm>
            <a:off x="295617" y="3982250"/>
            <a:ext cx="3879773" cy="369332"/>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Manage Subject</a:t>
            </a:r>
            <a:endParaRPr kumimoji="1"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DFF1791A-B7D7-6548-9AF4-AF690FD3BB5B}"/>
              </a:ext>
            </a:extLst>
          </p:cNvPr>
          <p:cNvPicPr>
            <a:picLocks noChangeAspect="1"/>
          </p:cNvPicPr>
          <p:nvPr/>
        </p:nvPicPr>
        <p:blipFill>
          <a:blip r:embed="rId3"/>
          <a:stretch>
            <a:fillRect/>
          </a:stretch>
        </p:blipFill>
        <p:spPr>
          <a:xfrm>
            <a:off x="295617" y="4497264"/>
            <a:ext cx="4404593" cy="1723163"/>
          </a:xfrm>
          <a:prstGeom prst="rect">
            <a:avLst/>
          </a:prstGeom>
        </p:spPr>
      </p:pic>
      <p:pic>
        <p:nvPicPr>
          <p:cNvPr id="11" name="图片 10">
            <a:extLst>
              <a:ext uri="{FF2B5EF4-FFF2-40B4-BE49-F238E27FC236}">
                <a16:creationId xmlns:a16="http://schemas.microsoft.com/office/drawing/2014/main" id="{E95A023E-3960-8346-80E8-3A760ACAE067}"/>
              </a:ext>
            </a:extLst>
          </p:cNvPr>
          <p:cNvPicPr>
            <a:picLocks noChangeAspect="1"/>
          </p:cNvPicPr>
          <p:nvPr/>
        </p:nvPicPr>
        <p:blipFill>
          <a:blip r:embed="rId4"/>
          <a:stretch>
            <a:fillRect/>
          </a:stretch>
        </p:blipFill>
        <p:spPr>
          <a:xfrm>
            <a:off x="5139288" y="2117029"/>
            <a:ext cx="4104449" cy="1719539"/>
          </a:xfrm>
          <a:prstGeom prst="rect">
            <a:avLst/>
          </a:prstGeom>
        </p:spPr>
      </p:pic>
      <p:sp>
        <p:nvSpPr>
          <p:cNvPr id="12" name="文本框 11">
            <a:extLst>
              <a:ext uri="{FF2B5EF4-FFF2-40B4-BE49-F238E27FC236}">
                <a16:creationId xmlns:a16="http://schemas.microsoft.com/office/drawing/2014/main" id="{0C1F833A-496F-BD45-80E5-6D5E5DF54652}"/>
              </a:ext>
            </a:extLst>
          </p:cNvPr>
          <p:cNvSpPr txBox="1"/>
          <p:nvPr/>
        </p:nvSpPr>
        <p:spPr>
          <a:xfrm>
            <a:off x="5078776" y="1747697"/>
            <a:ext cx="3879773" cy="369332"/>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Add Book</a:t>
            </a:r>
            <a:endParaRPr kumimoji="1" lang="zh-CN" altLang="en-US"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9729C4CF-59DC-1447-9E9A-3C8A5FC7804A}"/>
              </a:ext>
            </a:extLst>
          </p:cNvPr>
          <p:cNvPicPr>
            <a:picLocks noChangeAspect="1"/>
          </p:cNvPicPr>
          <p:nvPr/>
        </p:nvPicPr>
        <p:blipFill>
          <a:blip r:embed="rId5"/>
          <a:stretch>
            <a:fillRect/>
          </a:stretch>
        </p:blipFill>
        <p:spPr>
          <a:xfrm>
            <a:off x="5139288" y="4497264"/>
            <a:ext cx="6698255" cy="1939984"/>
          </a:xfrm>
          <a:prstGeom prst="rect">
            <a:avLst/>
          </a:prstGeom>
        </p:spPr>
      </p:pic>
      <p:sp>
        <p:nvSpPr>
          <p:cNvPr id="15" name="文本框 14">
            <a:extLst>
              <a:ext uri="{FF2B5EF4-FFF2-40B4-BE49-F238E27FC236}">
                <a16:creationId xmlns:a16="http://schemas.microsoft.com/office/drawing/2014/main" id="{E6A7FE87-554E-B84F-A9BF-8AE265729BCC}"/>
              </a:ext>
            </a:extLst>
          </p:cNvPr>
          <p:cNvSpPr txBox="1"/>
          <p:nvPr/>
        </p:nvSpPr>
        <p:spPr>
          <a:xfrm>
            <a:off x="5078775" y="3982250"/>
            <a:ext cx="3879773" cy="369332"/>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Manage Book</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8973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D57043-D323-B34A-9C5C-60518AEC3E2D}"/>
              </a:ext>
            </a:extLst>
          </p:cNvPr>
          <p:cNvSpPr>
            <a:spLocks noGrp="1"/>
          </p:cNvSpPr>
          <p:nvPr>
            <p:ph type="title"/>
          </p:nvPr>
        </p:nvSpPr>
        <p:spPr/>
        <p:txBody>
          <a:bodyPr>
            <a:normAutofit/>
          </a:bodyPr>
          <a:lstStyle/>
          <a:p>
            <a:r>
              <a:rPr kumimoji="1" lang="en-US" altLang="zh-CN" sz="4300" dirty="0">
                <a:latin typeface="Times New Roman" panose="02020603050405020304" pitchFamily="18" charset="0"/>
                <a:cs typeface="Times New Roman" panose="02020603050405020304" pitchFamily="18" charset="0"/>
              </a:rPr>
              <a:t>Part of screenshots of functionalities</a:t>
            </a:r>
            <a:endParaRPr kumimoji="1" lang="zh-CN" altLang="en-US" sz="4300" dirty="0"/>
          </a:p>
        </p:txBody>
      </p:sp>
      <p:pic>
        <p:nvPicPr>
          <p:cNvPr id="5" name="内容占位符 4">
            <a:extLst>
              <a:ext uri="{FF2B5EF4-FFF2-40B4-BE49-F238E27FC236}">
                <a16:creationId xmlns:a16="http://schemas.microsoft.com/office/drawing/2014/main" id="{8FBD9B45-3F88-A84A-92AA-3DFC50F4DDE4}"/>
              </a:ext>
            </a:extLst>
          </p:cNvPr>
          <p:cNvPicPr>
            <a:picLocks noGrp="1" noChangeAspect="1"/>
          </p:cNvPicPr>
          <p:nvPr>
            <p:ph idx="1"/>
          </p:nvPr>
        </p:nvPicPr>
        <p:blipFill>
          <a:blip r:embed="rId2"/>
          <a:stretch>
            <a:fillRect/>
          </a:stretch>
        </p:blipFill>
        <p:spPr>
          <a:xfrm>
            <a:off x="263486" y="2014194"/>
            <a:ext cx="4406959" cy="1856293"/>
          </a:xfrm>
        </p:spPr>
      </p:pic>
      <p:sp>
        <p:nvSpPr>
          <p:cNvPr id="6" name="文本框 5">
            <a:extLst>
              <a:ext uri="{FF2B5EF4-FFF2-40B4-BE49-F238E27FC236}">
                <a16:creationId xmlns:a16="http://schemas.microsoft.com/office/drawing/2014/main" id="{BA398E06-151E-2D4F-84F5-43CEA13D5A84}"/>
              </a:ext>
            </a:extLst>
          </p:cNvPr>
          <p:cNvSpPr txBox="1"/>
          <p:nvPr/>
        </p:nvSpPr>
        <p:spPr>
          <a:xfrm>
            <a:off x="263486" y="1644862"/>
            <a:ext cx="3879773" cy="369332"/>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Add User</a:t>
            </a:r>
            <a:endParaRPr kumimoji="1"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00A47A8D-96BD-3648-B61D-7D431BC82FE7}"/>
              </a:ext>
            </a:extLst>
          </p:cNvPr>
          <p:cNvSpPr txBox="1"/>
          <p:nvPr/>
        </p:nvSpPr>
        <p:spPr>
          <a:xfrm>
            <a:off x="263486" y="4055153"/>
            <a:ext cx="3879773" cy="369332"/>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Manage User</a:t>
            </a:r>
            <a:endParaRPr kumimoji="1"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1B621053-54B2-E349-B7BA-A09301803791}"/>
              </a:ext>
            </a:extLst>
          </p:cNvPr>
          <p:cNvPicPr>
            <a:picLocks noChangeAspect="1"/>
          </p:cNvPicPr>
          <p:nvPr/>
        </p:nvPicPr>
        <p:blipFill>
          <a:blip r:embed="rId3"/>
          <a:stretch>
            <a:fillRect/>
          </a:stretch>
        </p:blipFill>
        <p:spPr>
          <a:xfrm>
            <a:off x="263485" y="4424485"/>
            <a:ext cx="6396769" cy="1910214"/>
          </a:xfrm>
          <a:prstGeom prst="rect">
            <a:avLst/>
          </a:prstGeom>
        </p:spPr>
      </p:pic>
      <p:sp>
        <p:nvSpPr>
          <p:cNvPr id="10" name="文本框 9">
            <a:extLst>
              <a:ext uri="{FF2B5EF4-FFF2-40B4-BE49-F238E27FC236}">
                <a16:creationId xmlns:a16="http://schemas.microsoft.com/office/drawing/2014/main" id="{F446A4A7-9451-C54C-A2F8-B2AB48510DC3}"/>
              </a:ext>
            </a:extLst>
          </p:cNvPr>
          <p:cNvSpPr txBox="1"/>
          <p:nvPr/>
        </p:nvSpPr>
        <p:spPr>
          <a:xfrm>
            <a:off x="4946573" y="1659228"/>
            <a:ext cx="3879773" cy="369332"/>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Make Order when choosing customer</a:t>
            </a:r>
            <a:endParaRPr kumimoji="1" lang="zh-CN" altLang="en-US"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FCC6339B-3338-7E47-AFB9-A262456A5F3F}"/>
              </a:ext>
            </a:extLst>
          </p:cNvPr>
          <p:cNvPicPr>
            <a:picLocks noChangeAspect="1"/>
          </p:cNvPicPr>
          <p:nvPr/>
        </p:nvPicPr>
        <p:blipFill>
          <a:blip r:embed="rId4"/>
          <a:stretch>
            <a:fillRect/>
          </a:stretch>
        </p:blipFill>
        <p:spPr>
          <a:xfrm>
            <a:off x="4946573" y="2016916"/>
            <a:ext cx="6817995" cy="1960174"/>
          </a:xfrm>
          <a:prstGeom prst="rect">
            <a:avLst/>
          </a:prstGeom>
        </p:spPr>
      </p:pic>
      <p:pic>
        <p:nvPicPr>
          <p:cNvPr id="14" name="图片 13">
            <a:extLst>
              <a:ext uri="{FF2B5EF4-FFF2-40B4-BE49-F238E27FC236}">
                <a16:creationId xmlns:a16="http://schemas.microsoft.com/office/drawing/2014/main" id="{8A9F5F3B-A620-C24F-B537-286D12A91A25}"/>
              </a:ext>
            </a:extLst>
          </p:cNvPr>
          <p:cNvPicPr>
            <a:picLocks noChangeAspect="1"/>
          </p:cNvPicPr>
          <p:nvPr/>
        </p:nvPicPr>
        <p:blipFill>
          <a:blip r:embed="rId5"/>
          <a:stretch>
            <a:fillRect/>
          </a:stretch>
        </p:blipFill>
        <p:spPr>
          <a:xfrm>
            <a:off x="6766059" y="4424485"/>
            <a:ext cx="4819467" cy="2108517"/>
          </a:xfrm>
          <a:prstGeom prst="rect">
            <a:avLst/>
          </a:prstGeom>
        </p:spPr>
      </p:pic>
      <p:sp>
        <p:nvSpPr>
          <p:cNvPr id="15" name="文本框 14">
            <a:extLst>
              <a:ext uri="{FF2B5EF4-FFF2-40B4-BE49-F238E27FC236}">
                <a16:creationId xmlns:a16="http://schemas.microsoft.com/office/drawing/2014/main" id="{77EB981F-2FC1-1442-8C03-8AF39A4A8C6A}"/>
              </a:ext>
            </a:extLst>
          </p:cNvPr>
          <p:cNvSpPr txBox="1"/>
          <p:nvPr/>
        </p:nvSpPr>
        <p:spPr>
          <a:xfrm>
            <a:off x="6766059" y="4055153"/>
            <a:ext cx="3879773" cy="369332"/>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Make Order when selecting book</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47965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肥皂">
  <a:themeElements>
    <a:clrScheme name="肥皂">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肥皂">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肥皂">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{F29AF3F9-7B20-8F43-A45F-FA744C088FE1}tf10001067</Template>
  <TotalTime>772</TotalTime>
  <Words>2092</Words>
  <Application>Microsoft Macintosh PowerPoint</Application>
  <PresentationFormat>宽屏</PresentationFormat>
  <Paragraphs>127</Paragraphs>
  <Slides>18</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18</vt:i4>
      </vt:variant>
    </vt:vector>
  </HeadingPairs>
  <TitlesOfParts>
    <vt:vector size="23" baseType="lpstr">
      <vt:lpstr>宋体</vt:lpstr>
      <vt:lpstr>Century Gothic</vt:lpstr>
      <vt:lpstr>Garamond</vt:lpstr>
      <vt:lpstr>Times New Roman</vt:lpstr>
      <vt:lpstr>肥皂</vt:lpstr>
      <vt:lpstr>Project demo</vt:lpstr>
      <vt:lpstr>Technology Survey I - Frontend</vt:lpstr>
      <vt:lpstr>Technology Survey II – DB and backend</vt:lpstr>
      <vt:lpstr>Technology Survey III – Useful Tools</vt:lpstr>
      <vt:lpstr>I learned what?</vt:lpstr>
      <vt:lpstr>What difficulties I met?</vt:lpstr>
      <vt:lpstr>Part of screenshots of functionalities</vt:lpstr>
      <vt:lpstr>Part of screenshots of functionalities</vt:lpstr>
      <vt:lpstr>Part of screenshots of functionalities</vt:lpstr>
      <vt:lpstr>Part of screenshots of functionalities</vt:lpstr>
      <vt:lpstr>Functionalities Implemented - I</vt:lpstr>
      <vt:lpstr>Functionalities Implemented - II</vt:lpstr>
      <vt:lpstr>Functionalities Implemented - III</vt:lpstr>
      <vt:lpstr>Functionalities Implemented - IV</vt:lpstr>
      <vt:lpstr>Functionalities Implemented - V</vt:lpstr>
      <vt:lpstr>Functionalities Implemented - VI</vt:lpstr>
      <vt:lpstr>Functionalities partially Implemented</vt:lpstr>
      <vt:lpstr>Thanks for reading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demo</dc:title>
  <dc:creator>Li, Jialong</dc:creator>
  <cp:lastModifiedBy>Li, Jialong</cp:lastModifiedBy>
  <cp:revision>70</cp:revision>
  <dcterms:created xsi:type="dcterms:W3CDTF">2021-05-04T19:04:27Z</dcterms:created>
  <dcterms:modified xsi:type="dcterms:W3CDTF">2021-05-05T07:57:16Z</dcterms:modified>
</cp:coreProperties>
</file>